
<file path=[Content_Types].xml><?xml version="1.0" encoding="utf-8"?>
<Types xmlns="http://schemas.openxmlformats.org/package/2006/content-types">
  <Default Extension="jpeg" ContentType="image/jpeg"/>
  <Default Extension="JPG" ContentType="image/.jpg"/>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colors6.xml" ContentType="application/vnd.openxmlformats-officedocument.drawingml.diagramColors+xml"/>
  <Override PartName="/ppt/diagrams/colors7.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drawing5.xml" ContentType="application/vnd.ms-office.drawingml.diagramDrawing+xml"/>
  <Override PartName="/ppt/diagrams/drawing6.xml" ContentType="application/vnd.ms-office.drawingml.diagramDrawing+xml"/>
  <Override PartName="/ppt/diagrams/drawing7.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layout6.xml" ContentType="application/vnd.openxmlformats-officedocument.drawingml.diagramLayout+xml"/>
  <Override PartName="/ppt/diagrams/layout7.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5.xml" ContentType="application/vnd.openxmlformats-officedocument.drawingml.diagramStyle+xml"/>
  <Override PartName="/ppt/diagrams/quickStyle6.xml" ContentType="application/vnd.openxmlformats-officedocument.drawingml.diagramStyle+xml"/>
  <Override PartName="/ppt/diagrams/quickStyle7.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351" r:id="rId3"/>
    <p:sldId id="345" r:id="rId4"/>
    <p:sldId id="350" r:id="rId5"/>
    <p:sldId id="309" r:id="rId6"/>
    <p:sldId id="357" r:id="rId7"/>
    <p:sldId id="358" r:id="rId9"/>
    <p:sldId id="359" r:id="rId10"/>
    <p:sldId id="328" r:id="rId11"/>
    <p:sldId id="289" r:id="rId12"/>
    <p:sldId id="291" r:id="rId13"/>
    <p:sldId id="287" r:id="rId14"/>
    <p:sldId id="279" r:id="rId15"/>
    <p:sldId id="296" r:id="rId16"/>
    <p:sldId id="342" r:id="rId17"/>
    <p:sldId id="297" r:id="rId18"/>
    <p:sldId id="298" r:id="rId19"/>
    <p:sldId id="301" r:id="rId20"/>
    <p:sldId id="329" r:id="rId21"/>
    <p:sldId id="313" r:id="rId22"/>
    <p:sldId id="314" r:id="rId23"/>
    <p:sldId id="315" r:id="rId24"/>
    <p:sldId id="330" r:id="rId25"/>
    <p:sldId id="340" r:id="rId26"/>
    <p:sldId id="341" r:id="rId27"/>
    <p:sldId id="307" r:id="rId28"/>
    <p:sldId id="360" r:id="rId29"/>
    <p:sldId id="354" r:id="rId30"/>
    <p:sldId id="352" r:id="rId31"/>
  </p:sldIdLst>
  <p:sldSz cx="12192000" cy="6858000"/>
  <p:notesSz cx="6797675" cy="992632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ΑΝΑΣΤΑΣΙΟΣ ΕΜΒΑΛΩΤΗΣ" initials="ΑΕ"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AFF"/>
    <a:srgbClr val="FFFFFF"/>
    <a:srgbClr val="3498DB"/>
    <a:srgbClr val="FF7C80"/>
    <a:srgbClr val="FFD7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41" autoAdjust="0"/>
  </p:normalViewPr>
  <p:slideViewPr>
    <p:cSldViewPr snapToGrid="0">
      <p:cViewPr varScale="1">
        <p:scale>
          <a:sx n="81" d="100"/>
          <a:sy n="81" d="100"/>
        </p:scale>
        <p:origin x="96" y="68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notesMaster" Target="notesMasters/notesMaster1.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5" Type="http://schemas.openxmlformats.org/officeDocument/2006/relationships/commentAuthors" Target="commentAuthors.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6C5B7E71-74EC-4A3A-97E7-EB78F5B8BF42}" type="doc">
      <dgm:prSet loTypeId="urn:microsoft.com/office/officeart/2005/8/layout/hList9" loCatId="list" qsTypeId="urn:microsoft.com/office/officeart/2005/8/quickstyle/simple1" qsCatId="simple" csTypeId="urn:microsoft.com/office/officeart/2005/8/colors/colorful2" csCatId="colorful" phldr="1"/>
      <dgm:spPr/>
      <dgm:t>
        <a:bodyPr/>
        <a:lstStyle/>
        <a:p>
          <a:endParaRPr lang="el-GR"/>
        </a:p>
      </dgm:t>
    </dgm:pt>
    <dgm:pt modelId="{704A702F-7A8B-4319-B4B9-9D5B80B9570E}">
      <dgm:prSet phldrT="[Text]" custT="1"/>
      <dgm:spPr/>
      <dgm:t>
        <a:bodyPr/>
        <a:lstStyle/>
        <a:p>
          <a:r>
            <a:rPr lang="el-GR" sz="3200" dirty="0"/>
            <a:t>Εσωτερική αξιολόγηση</a:t>
          </a:r>
        </a:p>
      </dgm:t>
    </dgm:pt>
    <dgm:pt modelId="{7DE8686A-6351-494C-A459-BABBCC088A2D}" cxnId="{E556954A-37A3-483F-97D0-4B93BA9AA0AB}" type="parTrans">
      <dgm:prSet/>
      <dgm:spPr/>
      <dgm:t>
        <a:bodyPr/>
        <a:lstStyle/>
        <a:p>
          <a:endParaRPr lang="el-GR"/>
        </a:p>
      </dgm:t>
    </dgm:pt>
    <dgm:pt modelId="{3E6E80C3-FD44-4D4F-8AF9-01E34517205E}" cxnId="{E556954A-37A3-483F-97D0-4B93BA9AA0AB}" type="sibTrans">
      <dgm:prSet/>
      <dgm:spPr/>
      <dgm:t>
        <a:bodyPr/>
        <a:lstStyle/>
        <a:p>
          <a:endParaRPr lang="el-GR"/>
        </a:p>
      </dgm:t>
    </dgm:pt>
    <dgm:pt modelId="{D7A499F3-B2DD-4595-8F64-60562B8B7DE3}">
      <dgm:prSet phldrT="[Text]" custT="1"/>
      <dgm:spPr/>
      <dgm:t>
        <a:bodyPr/>
        <a:lstStyle/>
        <a:p>
          <a:pPr>
            <a:buFont typeface="Arial" panose="020B0604020202020204" pitchFamily="34" charset="0"/>
            <a:buChar char="•"/>
          </a:pPr>
          <a:endParaRPr lang="el-GR" sz="2400" dirty="0"/>
        </a:p>
        <a:p>
          <a:pPr>
            <a:buFont typeface="Arial" panose="020B0604020202020204" pitchFamily="34" charset="0"/>
            <a:buChar char="•"/>
          </a:pPr>
          <a:r>
            <a:rPr lang="el-GR" sz="2000" dirty="0"/>
            <a:t>Διαρκής, συμμετοχική και δυναμική διαδικασία</a:t>
          </a:r>
        </a:p>
      </dgm:t>
    </dgm:pt>
    <dgm:pt modelId="{006D7717-39FB-4878-B162-30378C40345A}" cxnId="{5B61034A-72C5-46A1-8FFC-C8853261A98C}" type="parTrans">
      <dgm:prSet/>
      <dgm:spPr/>
      <dgm:t>
        <a:bodyPr/>
        <a:lstStyle/>
        <a:p>
          <a:endParaRPr lang="el-GR"/>
        </a:p>
      </dgm:t>
    </dgm:pt>
    <dgm:pt modelId="{E7225174-97ED-4971-875D-706A2E827584}" cxnId="{5B61034A-72C5-46A1-8FFC-C8853261A98C}" type="sibTrans">
      <dgm:prSet/>
      <dgm:spPr/>
      <dgm:t>
        <a:bodyPr/>
        <a:lstStyle/>
        <a:p>
          <a:endParaRPr lang="el-GR"/>
        </a:p>
      </dgm:t>
    </dgm:pt>
    <dgm:pt modelId="{10D3F3EA-68F2-4110-AFA2-E8ABFE79E405}">
      <dgm:prSet phldrT="[Text]" custT="1"/>
      <dgm:spPr/>
      <dgm:t>
        <a:bodyPr/>
        <a:lstStyle/>
        <a:p>
          <a:r>
            <a:rPr lang="el-GR" sz="2000" dirty="0"/>
            <a:t>Εμπλέκεται το σύνολο της σχολικής κοινότητας </a:t>
          </a:r>
        </a:p>
      </dgm:t>
    </dgm:pt>
    <dgm:pt modelId="{D9E82042-D285-4DAC-953F-0D614AB50BE2}" cxnId="{BDCEE784-2493-499F-B3B1-A0DD2547730D}" type="parTrans">
      <dgm:prSet/>
      <dgm:spPr/>
      <dgm:t>
        <a:bodyPr/>
        <a:lstStyle/>
        <a:p>
          <a:endParaRPr lang="el-GR"/>
        </a:p>
      </dgm:t>
    </dgm:pt>
    <dgm:pt modelId="{50708168-FDD3-4C86-AD1B-AA4FC1F16043}" cxnId="{BDCEE784-2493-499F-B3B1-A0DD2547730D}" type="sibTrans">
      <dgm:prSet/>
      <dgm:spPr/>
      <dgm:t>
        <a:bodyPr/>
        <a:lstStyle/>
        <a:p>
          <a:endParaRPr lang="el-GR"/>
        </a:p>
      </dgm:t>
    </dgm:pt>
    <dgm:pt modelId="{52CD080E-07DC-4850-884B-D08D8AB6B891}">
      <dgm:prSet phldrT="[Text]" custT="1"/>
      <dgm:spPr/>
      <dgm:t>
        <a:bodyPr/>
        <a:lstStyle/>
        <a:p>
          <a:r>
            <a:rPr lang="el-GR" sz="3200" dirty="0"/>
            <a:t>Εξωτερική αξιολόγηση</a:t>
          </a:r>
        </a:p>
      </dgm:t>
    </dgm:pt>
    <dgm:pt modelId="{33DCB317-F628-4F74-B26D-1003C3DA6788}" cxnId="{8389C2F3-B390-464C-BDDD-EB0BFF17CC99}" type="parTrans">
      <dgm:prSet/>
      <dgm:spPr/>
      <dgm:t>
        <a:bodyPr/>
        <a:lstStyle/>
        <a:p>
          <a:endParaRPr lang="el-GR"/>
        </a:p>
      </dgm:t>
    </dgm:pt>
    <dgm:pt modelId="{4EF2AA34-2405-4F26-81DB-B40DF4F7DC59}" cxnId="{8389C2F3-B390-464C-BDDD-EB0BFF17CC99}" type="sibTrans">
      <dgm:prSet/>
      <dgm:spPr/>
      <dgm:t>
        <a:bodyPr/>
        <a:lstStyle/>
        <a:p>
          <a:endParaRPr lang="el-GR"/>
        </a:p>
      </dgm:t>
    </dgm:pt>
    <dgm:pt modelId="{8C272E5B-F9BE-4BCD-A207-CDDFCD1DBC6E}">
      <dgm:prSet phldrT="[Text]" custT="1"/>
      <dgm:spPr/>
      <dgm:t>
        <a:bodyPr/>
        <a:lstStyle/>
        <a:p>
          <a:pPr algn="l"/>
          <a:endParaRPr lang="el-GR" sz="2000" dirty="0"/>
        </a:p>
        <a:p>
          <a:pPr algn="r"/>
          <a:r>
            <a:rPr lang="el-GR" sz="2000" dirty="0"/>
            <a:t>Για την παροχή τεκμηριωμένης ανατροφοδότησης σχετικά με το έργο των σχολείων </a:t>
          </a:r>
        </a:p>
      </dgm:t>
    </dgm:pt>
    <dgm:pt modelId="{9C1DF3EB-D675-496E-B05E-FBDD450D5B25}" cxnId="{0979C87D-4FB1-40E8-86B4-7A0F4473777D}" type="parTrans">
      <dgm:prSet/>
      <dgm:spPr/>
      <dgm:t>
        <a:bodyPr/>
        <a:lstStyle/>
        <a:p>
          <a:endParaRPr lang="el-GR"/>
        </a:p>
      </dgm:t>
    </dgm:pt>
    <dgm:pt modelId="{756BE32B-E698-4A8F-944A-C412804F96B4}" cxnId="{0979C87D-4FB1-40E8-86B4-7A0F4473777D}" type="sibTrans">
      <dgm:prSet/>
      <dgm:spPr/>
      <dgm:t>
        <a:bodyPr/>
        <a:lstStyle/>
        <a:p>
          <a:endParaRPr lang="el-GR"/>
        </a:p>
      </dgm:t>
    </dgm:pt>
    <dgm:pt modelId="{52C3E6C5-DFDD-4935-9090-C425E0B98EB0}">
      <dgm:prSet phldrT="[Text]" custT="1"/>
      <dgm:spPr/>
      <dgm:t>
        <a:bodyPr/>
        <a:lstStyle/>
        <a:p>
          <a:pPr algn="r"/>
          <a:r>
            <a:rPr lang="el-GR" sz="2000" dirty="0"/>
            <a:t>Λαμβάνει υπόψη τις συνθήκες λειτουργίας, τα </a:t>
          </a:r>
          <a:r>
            <a:rPr lang="el-GR" sz="2000" dirty="0" err="1"/>
            <a:t>κοινωνικο</a:t>
          </a:r>
          <a:r>
            <a:rPr lang="el-GR" sz="2000" dirty="0"/>
            <a:t>-πολιτισμικά δεδομένα και το γενικότερο κλίμα του κάθε σχολείου</a:t>
          </a:r>
        </a:p>
      </dgm:t>
    </dgm:pt>
    <dgm:pt modelId="{CFEE3454-192C-4899-8B39-12E47388242B}" cxnId="{9FFD4FC9-BA6F-43F0-A5E8-CF43F2C557FB}" type="parTrans">
      <dgm:prSet/>
      <dgm:spPr/>
      <dgm:t>
        <a:bodyPr/>
        <a:lstStyle/>
        <a:p>
          <a:endParaRPr lang="el-GR"/>
        </a:p>
      </dgm:t>
    </dgm:pt>
    <dgm:pt modelId="{D2C36F3D-E09B-4992-B589-0ECB82D6893B}" cxnId="{9FFD4FC9-BA6F-43F0-A5E8-CF43F2C557FB}" type="sibTrans">
      <dgm:prSet/>
      <dgm:spPr/>
      <dgm:t>
        <a:bodyPr/>
        <a:lstStyle/>
        <a:p>
          <a:endParaRPr lang="el-GR"/>
        </a:p>
      </dgm:t>
    </dgm:pt>
    <dgm:pt modelId="{513D5BA2-453D-4A1A-8CAB-D3BA7C40F0C0}">
      <dgm:prSet custT="1"/>
      <dgm:spPr/>
      <dgm:t>
        <a:bodyPr/>
        <a:lstStyle/>
        <a:p>
          <a:r>
            <a:rPr lang="el-GR" sz="2000" dirty="0"/>
            <a:t>Εντοπίζει θετικά σημεία και σημεία που χρήζουν βελτίωσης</a:t>
          </a:r>
        </a:p>
      </dgm:t>
    </dgm:pt>
    <dgm:pt modelId="{B953BEAA-FA37-4A18-B43D-E6EA6F55C224}" cxnId="{FE84B4E9-2747-4138-A22C-E2F0C4F44C66}" type="parTrans">
      <dgm:prSet/>
      <dgm:spPr/>
      <dgm:t>
        <a:bodyPr/>
        <a:lstStyle/>
        <a:p>
          <a:endParaRPr lang="el-GR"/>
        </a:p>
      </dgm:t>
    </dgm:pt>
    <dgm:pt modelId="{76BE3E60-E037-4084-BD74-B0B1DB9652E9}" cxnId="{FE84B4E9-2747-4138-A22C-E2F0C4F44C66}" type="sibTrans">
      <dgm:prSet/>
      <dgm:spPr/>
      <dgm:t>
        <a:bodyPr/>
        <a:lstStyle/>
        <a:p>
          <a:endParaRPr lang="el-GR"/>
        </a:p>
      </dgm:t>
    </dgm:pt>
    <dgm:pt modelId="{AF6A8E38-AE54-481F-9468-E995169AE953}">
      <dgm:prSet custT="1"/>
      <dgm:spPr/>
      <dgm:t>
        <a:bodyPr/>
        <a:lstStyle/>
        <a:p>
          <a:pPr algn="r"/>
          <a:r>
            <a:rPr lang="el-GR" sz="2000" dirty="0"/>
            <a:t>Για την υποστήριξη των εκπαιδευτικών με σκοπό τη βελτίωση της παρεχόμενης εκπαίδευσης</a:t>
          </a:r>
        </a:p>
      </dgm:t>
    </dgm:pt>
    <dgm:pt modelId="{E720E5B9-495C-4323-9681-8F03D36177CD}" cxnId="{5D68D748-B48D-4DC1-BE55-C9C072CD3069}" type="parTrans">
      <dgm:prSet/>
      <dgm:spPr/>
      <dgm:t>
        <a:bodyPr/>
        <a:lstStyle/>
        <a:p>
          <a:endParaRPr lang="el-GR"/>
        </a:p>
      </dgm:t>
    </dgm:pt>
    <dgm:pt modelId="{39B69B1D-D421-48BE-B19C-BBDEDFDE5BCE}" cxnId="{5D68D748-B48D-4DC1-BE55-C9C072CD3069}" type="sibTrans">
      <dgm:prSet/>
      <dgm:spPr/>
      <dgm:t>
        <a:bodyPr/>
        <a:lstStyle/>
        <a:p>
          <a:endParaRPr lang="el-GR"/>
        </a:p>
      </dgm:t>
    </dgm:pt>
    <dgm:pt modelId="{2D32B674-C870-4CF5-BE1E-42ED445A431C}" type="pres">
      <dgm:prSet presAssocID="{6C5B7E71-74EC-4A3A-97E7-EB78F5B8BF42}" presName="list" presStyleCnt="0">
        <dgm:presLayoutVars>
          <dgm:dir/>
          <dgm:animLvl val="lvl"/>
        </dgm:presLayoutVars>
      </dgm:prSet>
      <dgm:spPr/>
      <dgm:t>
        <a:bodyPr/>
        <a:lstStyle/>
        <a:p>
          <a:endParaRPr lang="el-GR"/>
        </a:p>
      </dgm:t>
    </dgm:pt>
    <dgm:pt modelId="{6D3D70B2-66E1-40CD-8B32-FDDB788DB407}" type="pres">
      <dgm:prSet presAssocID="{704A702F-7A8B-4319-B4B9-9D5B80B9570E}" presName="posSpace" presStyleCnt="0"/>
      <dgm:spPr/>
    </dgm:pt>
    <dgm:pt modelId="{809CDC43-C4C3-4BA1-87D6-DAE6569E7B7C}" type="pres">
      <dgm:prSet presAssocID="{704A702F-7A8B-4319-B4B9-9D5B80B9570E}" presName="vertFlow" presStyleCnt="0"/>
      <dgm:spPr/>
    </dgm:pt>
    <dgm:pt modelId="{72227635-CB6F-48AB-845E-994FBAE63BA7}" type="pres">
      <dgm:prSet presAssocID="{704A702F-7A8B-4319-B4B9-9D5B80B9570E}" presName="topSpace" presStyleCnt="0"/>
      <dgm:spPr/>
    </dgm:pt>
    <dgm:pt modelId="{F3137D02-C22C-499E-897D-19CD778BDE82}" type="pres">
      <dgm:prSet presAssocID="{704A702F-7A8B-4319-B4B9-9D5B80B9570E}" presName="firstComp" presStyleCnt="0"/>
      <dgm:spPr/>
    </dgm:pt>
    <dgm:pt modelId="{7193E77A-FBAC-49B2-A57D-0C4F856F6055}" type="pres">
      <dgm:prSet presAssocID="{704A702F-7A8B-4319-B4B9-9D5B80B9570E}" presName="firstChild" presStyleLbl="bgAccFollowNode1" presStyleIdx="0" presStyleCnt="6" custScaleX="102512" custLinFactNeighborX="29704" custLinFactNeighborY="12799"/>
      <dgm:spPr/>
      <dgm:t>
        <a:bodyPr/>
        <a:lstStyle/>
        <a:p>
          <a:endParaRPr lang="el-GR"/>
        </a:p>
      </dgm:t>
    </dgm:pt>
    <dgm:pt modelId="{24E785D9-7082-47B5-A6EE-62AE044BF388}" type="pres">
      <dgm:prSet presAssocID="{704A702F-7A8B-4319-B4B9-9D5B80B9570E}" presName="firstChildTx" presStyleLbl="bgAccFollowNode1" presStyleIdx="0" presStyleCnt="6">
        <dgm:presLayoutVars>
          <dgm:bulletEnabled val="1"/>
        </dgm:presLayoutVars>
      </dgm:prSet>
      <dgm:spPr/>
      <dgm:t>
        <a:bodyPr/>
        <a:lstStyle/>
        <a:p>
          <a:endParaRPr lang="el-GR"/>
        </a:p>
      </dgm:t>
    </dgm:pt>
    <dgm:pt modelId="{053FB031-3393-48A3-9B8D-C5D9F576E72D}" type="pres">
      <dgm:prSet presAssocID="{10D3F3EA-68F2-4110-AFA2-E8ABFE79E405}" presName="comp" presStyleCnt="0"/>
      <dgm:spPr/>
    </dgm:pt>
    <dgm:pt modelId="{B40B4A06-67B8-44FA-AAB3-65DFED439A9F}" type="pres">
      <dgm:prSet presAssocID="{10D3F3EA-68F2-4110-AFA2-E8ABFE79E405}" presName="child" presStyleLbl="bgAccFollowNode1" presStyleIdx="1" presStyleCnt="6" custScaleX="101906" custScaleY="74994" custLinFactNeighborX="30007" custLinFactNeighborY="11815"/>
      <dgm:spPr/>
      <dgm:t>
        <a:bodyPr/>
        <a:lstStyle/>
        <a:p>
          <a:endParaRPr lang="el-GR"/>
        </a:p>
      </dgm:t>
    </dgm:pt>
    <dgm:pt modelId="{8A099732-B1BC-494B-AC2B-2AB688306634}" type="pres">
      <dgm:prSet presAssocID="{10D3F3EA-68F2-4110-AFA2-E8ABFE79E405}" presName="childTx" presStyleLbl="bgAccFollowNode1" presStyleIdx="1" presStyleCnt="6">
        <dgm:presLayoutVars>
          <dgm:bulletEnabled val="1"/>
        </dgm:presLayoutVars>
      </dgm:prSet>
      <dgm:spPr/>
      <dgm:t>
        <a:bodyPr/>
        <a:lstStyle/>
        <a:p>
          <a:endParaRPr lang="el-GR"/>
        </a:p>
      </dgm:t>
    </dgm:pt>
    <dgm:pt modelId="{9839E40B-27EE-4782-879F-B0406941E887}" type="pres">
      <dgm:prSet presAssocID="{513D5BA2-453D-4A1A-8CAB-D3BA7C40F0C0}" presName="comp" presStyleCnt="0"/>
      <dgm:spPr/>
    </dgm:pt>
    <dgm:pt modelId="{291A023E-5B34-4882-A98E-90D3C0240BED}" type="pres">
      <dgm:prSet presAssocID="{513D5BA2-453D-4A1A-8CAB-D3BA7C40F0C0}" presName="child" presStyleLbl="bgAccFollowNode1" presStyleIdx="2" presStyleCnt="6" custScaleX="101308" custScaleY="94787" custLinFactNeighborX="30007" custLinFactNeighborY="9435"/>
      <dgm:spPr/>
      <dgm:t>
        <a:bodyPr/>
        <a:lstStyle/>
        <a:p>
          <a:endParaRPr lang="el-GR"/>
        </a:p>
      </dgm:t>
    </dgm:pt>
    <dgm:pt modelId="{A0A52856-25B5-4E21-9F32-6735F547567D}" type="pres">
      <dgm:prSet presAssocID="{513D5BA2-453D-4A1A-8CAB-D3BA7C40F0C0}" presName="childTx" presStyleLbl="bgAccFollowNode1" presStyleIdx="2" presStyleCnt="6">
        <dgm:presLayoutVars>
          <dgm:bulletEnabled val="1"/>
        </dgm:presLayoutVars>
      </dgm:prSet>
      <dgm:spPr/>
      <dgm:t>
        <a:bodyPr/>
        <a:lstStyle/>
        <a:p>
          <a:endParaRPr lang="el-GR"/>
        </a:p>
      </dgm:t>
    </dgm:pt>
    <dgm:pt modelId="{5D31AE7D-46B9-4848-8157-E20013F74B6F}" type="pres">
      <dgm:prSet presAssocID="{704A702F-7A8B-4319-B4B9-9D5B80B9570E}" presName="negSpace" presStyleCnt="0"/>
      <dgm:spPr/>
    </dgm:pt>
    <dgm:pt modelId="{B4CC65C6-2BF8-4636-9EFE-595292023AB1}" type="pres">
      <dgm:prSet presAssocID="{704A702F-7A8B-4319-B4B9-9D5B80B9570E}" presName="circle" presStyleLbl="node1" presStyleIdx="0" presStyleCnt="2" custScaleX="168134" custScaleY="114414" custLinFactNeighborX="-25918" custLinFactNeighborY="-591"/>
      <dgm:spPr/>
      <dgm:t>
        <a:bodyPr/>
        <a:lstStyle/>
        <a:p>
          <a:endParaRPr lang="el-GR"/>
        </a:p>
      </dgm:t>
    </dgm:pt>
    <dgm:pt modelId="{ABFD8B92-AF9B-4104-88C5-B6F21EE914DD}" type="pres">
      <dgm:prSet presAssocID="{3E6E80C3-FD44-4D4F-8AF9-01E34517205E}" presName="transSpace" presStyleCnt="0"/>
      <dgm:spPr/>
    </dgm:pt>
    <dgm:pt modelId="{BEF540D3-25CF-4EEF-BAEF-69AB552D9C9A}" type="pres">
      <dgm:prSet presAssocID="{52CD080E-07DC-4850-884B-D08D8AB6B891}" presName="posSpace" presStyleCnt="0"/>
      <dgm:spPr/>
    </dgm:pt>
    <dgm:pt modelId="{DF2610A8-91D2-40E9-A158-7AF1344D5C7A}" type="pres">
      <dgm:prSet presAssocID="{52CD080E-07DC-4850-884B-D08D8AB6B891}" presName="vertFlow" presStyleCnt="0"/>
      <dgm:spPr/>
    </dgm:pt>
    <dgm:pt modelId="{F284387F-F719-47F5-862A-F1D1BB3CBD16}" type="pres">
      <dgm:prSet presAssocID="{52CD080E-07DC-4850-884B-D08D8AB6B891}" presName="topSpace" presStyleCnt="0"/>
      <dgm:spPr/>
    </dgm:pt>
    <dgm:pt modelId="{065EFCE4-2427-46FA-9965-6D2043C8F1DF}" type="pres">
      <dgm:prSet presAssocID="{52CD080E-07DC-4850-884B-D08D8AB6B891}" presName="firstComp" presStyleCnt="0"/>
      <dgm:spPr/>
    </dgm:pt>
    <dgm:pt modelId="{EEA23E49-24EC-4FF6-9AB2-BE3509C816F3}" type="pres">
      <dgm:prSet presAssocID="{52CD080E-07DC-4850-884B-D08D8AB6B891}" presName="firstChild" presStyleLbl="bgAccFollowNode1" presStyleIdx="3" presStyleCnt="6" custScaleX="111125"/>
      <dgm:spPr/>
      <dgm:t>
        <a:bodyPr/>
        <a:lstStyle/>
        <a:p>
          <a:endParaRPr lang="el-GR"/>
        </a:p>
      </dgm:t>
    </dgm:pt>
    <dgm:pt modelId="{6A99834E-D6D4-40A8-AAED-947CF0E26FC0}" type="pres">
      <dgm:prSet presAssocID="{52CD080E-07DC-4850-884B-D08D8AB6B891}" presName="firstChildTx" presStyleLbl="bgAccFollowNode1" presStyleIdx="3" presStyleCnt="6">
        <dgm:presLayoutVars>
          <dgm:bulletEnabled val="1"/>
        </dgm:presLayoutVars>
      </dgm:prSet>
      <dgm:spPr/>
      <dgm:t>
        <a:bodyPr/>
        <a:lstStyle/>
        <a:p>
          <a:endParaRPr lang="el-GR"/>
        </a:p>
      </dgm:t>
    </dgm:pt>
    <dgm:pt modelId="{C45D699F-BD0B-41C8-B8C1-95800B5A3DE3}" type="pres">
      <dgm:prSet presAssocID="{AF6A8E38-AE54-481F-9468-E995169AE953}" presName="comp" presStyleCnt="0"/>
      <dgm:spPr/>
    </dgm:pt>
    <dgm:pt modelId="{795AA0FD-F404-442B-BE6C-A57A257D3845}" type="pres">
      <dgm:prSet presAssocID="{AF6A8E38-AE54-481F-9468-E995169AE953}" presName="child" presStyleLbl="bgAccFollowNode1" presStyleIdx="4" presStyleCnt="6" custScaleX="112107"/>
      <dgm:spPr/>
      <dgm:t>
        <a:bodyPr/>
        <a:lstStyle/>
        <a:p>
          <a:endParaRPr lang="el-GR"/>
        </a:p>
      </dgm:t>
    </dgm:pt>
    <dgm:pt modelId="{FC783E02-0263-48AC-8459-5BC317B2846B}" type="pres">
      <dgm:prSet presAssocID="{AF6A8E38-AE54-481F-9468-E995169AE953}" presName="childTx" presStyleLbl="bgAccFollowNode1" presStyleIdx="4" presStyleCnt="6">
        <dgm:presLayoutVars>
          <dgm:bulletEnabled val="1"/>
        </dgm:presLayoutVars>
      </dgm:prSet>
      <dgm:spPr/>
      <dgm:t>
        <a:bodyPr/>
        <a:lstStyle/>
        <a:p>
          <a:endParaRPr lang="el-GR"/>
        </a:p>
      </dgm:t>
    </dgm:pt>
    <dgm:pt modelId="{F156232C-E322-4DFA-AD9A-5CBC86EE6ABD}" type="pres">
      <dgm:prSet presAssocID="{52C3E6C5-DFDD-4935-9090-C425E0B98EB0}" presName="comp" presStyleCnt="0"/>
      <dgm:spPr/>
    </dgm:pt>
    <dgm:pt modelId="{8349C4F0-FA0B-4E1C-BC3D-6F00CC338407}" type="pres">
      <dgm:prSet presAssocID="{52C3E6C5-DFDD-4935-9090-C425E0B98EB0}" presName="child" presStyleLbl="bgAccFollowNode1" presStyleIdx="5" presStyleCnt="6" custScaleX="112232"/>
      <dgm:spPr/>
      <dgm:t>
        <a:bodyPr/>
        <a:lstStyle/>
        <a:p>
          <a:endParaRPr lang="el-GR"/>
        </a:p>
      </dgm:t>
    </dgm:pt>
    <dgm:pt modelId="{180E340E-780C-45B7-B0A7-FBBEF308EFA4}" type="pres">
      <dgm:prSet presAssocID="{52C3E6C5-DFDD-4935-9090-C425E0B98EB0}" presName="childTx" presStyleLbl="bgAccFollowNode1" presStyleIdx="5" presStyleCnt="6">
        <dgm:presLayoutVars>
          <dgm:bulletEnabled val="1"/>
        </dgm:presLayoutVars>
      </dgm:prSet>
      <dgm:spPr/>
      <dgm:t>
        <a:bodyPr/>
        <a:lstStyle/>
        <a:p>
          <a:endParaRPr lang="el-GR"/>
        </a:p>
      </dgm:t>
    </dgm:pt>
    <dgm:pt modelId="{E878ADB3-58C0-4723-99E2-34AFEFBF6C5F}" type="pres">
      <dgm:prSet presAssocID="{52CD080E-07DC-4850-884B-D08D8AB6B891}" presName="negSpace" presStyleCnt="0"/>
      <dgm:spPr/>
    </dgm:pt>
    <dgm:pt modelId="{B154F81B-D7D2-4FB0-A0BA-85944432DA8E}" type="pres">
      <dgm:prSet presAssocID="{52CD080E-07DC-4850-884B-D08D8AB6B891}" presName="circle" presStyleLbl="node1" presStyleIdx="1" presStyleCnt="2" custScaleX="160877" custLinFactNeighborX="-27098" custLinFactNeighborY="11350"/>
      <dgm:spPr/>
      <dgm:t>
        <a:bodyPr/>
        <a:lstStyle/>
        <a:p>
          <a:endParaRPr lang="el-GR"/>
        </a:p>
      </dgm:t>
    </dgm:pt>
  </dgm:ptLst>
  <dgm:cxnLst>
    <dgm:cxn modelId="{4902D9CC-2366-40EA-A461-D8BE55E034DB}" type="presOf" srcId="{6C5B7E71-74EC-4A3A-97E7-EB78F5B8BF42}" destId="{2D32B674-C870-4CF5-BE1E-42ED445A431C}" srcOrd="0" destOrd="0" presId="urn:microsoft.com/office/officeart/2005/8/layout/hList9"/>
    <dgm:cxn modelId="{E098E9FB-409A-4C94-A23A-E650E6CB33CC}" type="presOf" srcId="{8C272E5B-F9BE-4BCD-A207-CDDFCD1DBC6E}" destId="{EEA23E49-24EC-4FF6-9AB2-BE3509C816F3}" srcOrd="0" destOrd="0" presId="urn:microsoft.com/office/officeart/2005/8/layout/hList9"/>
    <dgm:cxn modelId="{075D75FE-5206-4FB7-B373-F6A3E8680F32}" type="presOf" srcId="{D7A499F3-B2DD-4595-8F64-60562B8B7DE3}" destId="{24E785D9-7082-47B5-A6EE-62AE044BF388}" srcOrd="1" destOrd="0" presId="urn:microsoft.com/office/officeart/2005/8/layout/hList9"/>
    <dgm:cxn modelId="{6AFADD4F-21E5-44B2-B93A-42AFB543DDB5}" type="presOf" srcId="{AF6A8E38-AE54-481F-9468-E995169AE953}" destId="{795AA0FD-F404-442B-BE6C-A57A257D3845}" srcOrd="0" destOrd="0" presId="urn:microsoft.com/office/officeart/2005/8/layout/hList9"/>
    <dgm:cxn modelId="{F2667DAB-7984-4CEF-8BBD-024B1DF27F69}" type="presOf" srcId="{513D5BA2-453D-4A1A-8CAB-D3BA7C40F0C0}" destId="{A0A52856-25B5-4E21-9F32-6735F547567D}" srcOrd="1" destOrd="0" presId="urn:microsoft.com/office/officeart/2005/8/layout/hList9"/>
    <dgm:cxn modelId="{39F5300D-6503-4D36-BD30-15837BACE5B0}" type="presOf" srcId="{8C272E5B-F9BE-4BCD-A207-CDDFCD1DBC6E}" destId="{6A99834E-D6D4-40A8-AAED-947CF0E26FC0}" srcOrd="1" destOrd="0" presId="urn:microsoft.com/office/officeart/2005/8/layout/hList9"/>
    <dgm:cxn modelId="{4086E18B-035F-4153-83A3-AE524CCF9E83}" type="presOf" srcId="{52C3E6C5-DFDD-4935-9090-C425E0B98EB0}" destId="{8349C4F0-FA0B-4E1C-BC3D-6F00CC338407}" srcOrd="0" destOrd="0" presId="urn:microsoft.com/office/officeart/2005/8/layout/hList9"/>
    <dgm:cxn modelId="{9FFD4FC9-BA6F-43F0-A5E8-CF43F2C557FB}" srcId="{52CD080E-07DC-4850-884B-D08D8AB6B891}" destId="{52C3E6C5-DFDD-4935-9090-C425E0B98EB0}" srcOrd="2" destOrd="0" parTransId="{CFEE3454-192C-4899-8B39-12E47388242B}" sibTransId="{D2C36F3D-E09B-4992-B589-0ECB82D6893B}"/>
    <dgm:cxn modelId="{945B97DB-1F82-4F64-949E-061AA828DA34}" type="presOf" srcId="{52CD080E-07DC-4850-884B-D08D8AB6B891}" destId="{B154F81B-D7D2-4FB0-A0BA-85944432DA8E}" srcOrd="0" destOrd="0" presId="urn:microsoft.com/office/officeart/2005/8/layout/hList9"/>
    <dgm:cxn modelId="{5B61034A-72C5-46A1-8FFC-C8853261A98C}" srcId="{704A702F-7A8B-4319-B4B9-9D5B80B9570E}" destId="{D7A499F3-B2DD-4595-8F64-60562B8B7DE3}" srcOrd="0" destOrd="0" parTransId="{006D7717-39FB-4878-B162-30378C40345A}" sibTransId="{E7225174-97ED-4971-875D-706A2E827584}"/>
    <dgm:cxn modelId="{26F647CE-809A-4C1F-940D-B0BF559BC032}" type="presOf" srcId="{D7A499F3-B2DD-4595-8F64-60562B8B7DE3}" destId="{7193E77A-FBAC-49B2-A57D-0C4F856F6055}" srcOrd="0" destOrd="0" presId="urn:microsoft.com/office/officeart/2005/8/layout/hList9"/>
    <dgm:cxn modelId="{FF7AADDD-2348-4FBF-ADAF-EED2E35ACBE8}" type="presOf" srcId="{513D5BA2-453D-4A1A-8CAB-D3BA7C40F0C0}" destId="{291A023E-5B34-4882-A98E-90D3C0240BED}" srcOrd="0" destOrd="0" presId="urn:microsoft.com/office/officeart/2005/8/layout/hList9"/>
    <dgm:cxn modelId="{0979C87D-4FB1-40E8-86B4-7A0F4473777D}" srcId="{52CD080E-07DC-4850-884B-D08D8AB6B891}" destId="{8C272E5B-F9BE-4BCD-A207-CDDFCD1DBC6E}" srcOrd="0" destOrd="0" parTransId="{9C1DF3EB-D675-496E-B05E-FBDD450D5B25}" sibTransId="{756BE32B-E698-4A8F-944A-C412804F96B4}"/>
    <dgm:cxn modelId="{FE84B4E9-2747-4138-A22C-E2F0C4F44C66}" srcId="{704A702F-7A8B-4319-B4B9-9D5B80B9570E}" destId="{513D5BA2-453D-4A1A-8CAB-D3BA7C40F0C0}" srcOrd="2" destOrd="0" parTransId="{B953BEAA-FA37-4A18-B43D-E6EA6F55C224}" sibTransId="{76BE3E60-E037-4084-BD74-B0B1DB9652E9}"/>
    <dgm:cxn modelId="{DAB104B4-C0AC-4B9A-9362-D82F46327E15}" type="presOf" srcId="{704A702F-7A8B-4319-B4B9-9D5B80B9570E}" destId="{B4CC65C6-2BF8-4636-9EFE-595292023AB1}" srcOrd="0" destOrd="0" presId="urn:microsoft.com/office/officeart/2005/8/layout/hList9"/>
    <dgm:cxn modelId="{5D68D748-B48D-4DC1-BE55-C9C072CD3069}" srcId="{52CD080E-07DC-4850-884B-D08D8AB6B891}" destId="{AF6A8E38-AE54-481F-9468-E995169AE953}" srcOrd="1" destOrd="0" parTransId="{E720E5B9-495C-4323-9681-8F03D36177CD}" sibTransId="{39B69B1D-D421-48BE-B19C-BBDEDFDE5BCE}"/>
    <dgm:cxn modelId="{89F2EC72-9115-42A2-BC20-C3AEDEE1EF85}" type="presOf" srcId="{10D3F3EA-68F2-4110-AFA2-E8ABFE79E405}" destId="{B40B4A06-67B8-44FA-AAB3-65DFED439A9F}" srcOrd="0" destOrd="0" presId="urn:microsoft.com/office/officeart/2005/8/layout/hList9"/>
    <dgm:cxn modelId="{8389C2F3-B390-464C-BDDD-EB0BFF17CC99}" srcId="{6C5B7E71-74EC-4A3A-97E7-EB78F5B8BF42}" destId="{52CD080E-07DC-4850-884B-D08D8AB6B891}" srcOrd="1" destOrd="0" parTransId="{33DCB317-F628-4F74-B26D-1003C3DA6788}" sibTransId="{4EF2AA34-2405-4F26-81DB-B40DF4F7DC59}"/>
    <dgm:cxn modelId="{A43BAC97-03C2-4010-9FD7-F4665AAC8478}" type="presOf" srcId="{AF6A8E38-AE54-481F-9468-E995169AE953}" destId="{FC783E02-0263-48AC-8459-5BC317B2846B}" srcOrd="1" destOrd="0" presId="urn:microsoft.com/office/officeart/2005/8/layout/hList9"/>
    <dgm:cxn modelId="{6942C08A-E63B-4FDC-8412-14DEA0DE7D4B}" type="presOf" srcId="{52C3E6C5-DFDD-4935-9090-C425E0B98EB0}" destId="{180E340E-780C-45B7-B0A7-FBBEF308EFA4}" srcOrd="1" destOrd="0" presId="urn:microsoft.com/office/officeart/2005/8/layout/hList9"/>
    <dgm:cxn modelId="{6FEF8833-17A1-4E0C-B0D3-F64480735442}" type="presOf" srcId="{10D3F3EA-68F2-4110-AFA2-E8ABFE79E405}" destId="{8A099732-B1BC-494B-AC2B-2AB688306634}" srcOrd="1" destOrd="0" presId="urn:microsoft.com/office/officeart/2005/8/layout/hList9"/>
    <dgm:cxn modelId="{BDCEE784-2493-499F-B3B1-A0DD2547730D}" srcId="{704A702F-7A8B-4319-B4B9-9D5B80B9570E}" destId="{10D3F3EA-68F2-4110-AFA2-E8ABFE79E405}" srcOrd="1" destOrd="0" parTransId="{D9E82042-D285-4DAC-953F-0D614AB50BE2}" sibTransId="{50708168-FDD3-4C86-AD1B-AA4FC1F16043}"/>
    <dgm:cxn modelId="{E556954A-37A3-483F-97D0-4B93BA9AA0AB}" srcId="{6C5B7E71-74EC-4A3A-97E7-EB78F5B8BF42}" destId="{704A702F-7A8B-4319-B4B9-9D5B80B9570E}" srcOrd="0" destOrd="0" parTransId="{7DE8686A-6351-494C-A459-BABBCC088A2D}" sibTransId="{3E6E80C3-FD44-4D4F-8AF9-01E34517205E}"/>
    <dgm:cxn modelId="{31B6F3DC-ECDB-4233-99CA-9F747BF81F1C}" type="presParOf" srcId="{2D32B674-C870-4CF5-BE1E-42ED445A431C}" destId="{6D3D70B2-66E1-40CD-8B32-FDDB788DB407}" srcOrd="0" destOrd="0" presId="urn:microsoft.com/office/officeart/2005/8/layout/hList9"/>
    <dgm:cxn modelId="{B8BE10DE-9997-4FD5-A5E7-D2E328CF54B4}" type="presParOf" srcId="{2D32B674-C870-4CF5-BE1E-42ED445A431C}" destId="{809CDC43-C4C3-4BA1-87D6-DAE6569E7B7C}" srcOrd="1" destOrd="0" presId="urn:microsoft.com/office/officeart/2005/8/layout/hList9"/>
    <dgm:cxn modelId="{E7A68C75-FA82-4110-A614-C7F4EED42453}" type="presParOf" srcId="{809CDC43-C4C3-4BA1-87D6-DAE6569E7B7C}" destId="{72227635-CB6F-48AB-845E-994FBAE63BA7}" srcOrd="0" destOrd="0" presId="urn:microsoft.com/office/officeart/2005/8/layout/hList9"/>
    <dgm:cxn modelId="{A1E0689B-B4D7-4D8D-B23C-952CC0DCCE44}" type="presParOf" srcId="{809CDC43-C4C3-4BA1-87D6-DAE6569E7B7C}" destId="{F3137D02-C22C-499E-897D-19CD778BDE82}" srcOrd="1" destOrd="0" presId="urn:microsoft.com/office/officeart/2005/8/layout/hList9"/>
    <dgm:cxn modelId="{16A27219-6BA1-4485-8474-9CC9A5718AC0}" type="presParOf" srcId="{F3137D02-C22C-499E-897D-19CD778BDE82}" destId="{7193E77A-FBAC-49B2-A57D-0C4F856F6055}" srcOrd="0" destOrd="0" presId="urn:microsoft.com/office/officeart/2005/8/layout/hList9"/>
    <dgm:cxn modelId="{AB53375B-A6C1-4D3F-9F04-9548DD66BE74}" type="presParOf" srcId="{F3137D02-C22C-499E-897D-19CD778BDE82}" destId="{24E785D9-7082-47B5-A6EE-62AE044BF388}" srcOrd="1" destOrd="0" presId="urn:microsoft.com/office/officeart/2005/8/layout/hList9"/>
    <dgm:cxn modelId="{AF106783-8364-4B1E-B39C-CEEF813090C8}" type="presParOf" srcId="{809CDC43-C4C3-4BA1-87D6-DAE6569E7B7C}" destId="{053FB031-3393-48A3-9B8D-C5D9F576E72D}" srcOrd="2" destOrd="0" presId="urn:microsoft.com/office/officeart/2005/8/layout/hList9"/>
    <dgm:cxn modelId="{AD474027-F6C5-4929-9243-9EC359C7FAE8}" type="presParOf" srcId="{053FB031-3393-48A3-9B8D-C5D9F576E72D}" destId="{B40B4A06-67B8-44FA-AAB3-65DFED439A9F}" srcOrd="0" destOrd="0" presId="urn:microsoft.com/office/officeart/2005/8/layout/hList9"/>
    <dgm:cxn modelId="{F5A6389C-9F2A-41EC-A591-8E1758595E28}" type="presParOf" srcId="{053FB031-3393-48A3-9B8D-C5D9F576E72D}" destId="{8A099732-B1BC-494B-AC2B-2AB688306634}" srcOrd="1" destOrd="0" presId="urn:microsoft.com/office/officeart/2005/8/layout/hList9"/>
    <dgm:cxn modelId="{75835377-44A9-4A12-95A8-0AF7E8B081F5}" type="presParOf" srcId="{809CDC43-C4C3-4BA1-87D6-DAE6569E7B7C}" destId="{9839E40B-27EE-4782-879F-B0406941E887}" srcOrd="3" destOrd="0" presId="urn:microsoft.com/office/officeart/2005/8/layout/hList9"/>
    <dgm:cxn modelId="{BFB51678-0EB7-45B3-B36B-BD8B9BDD9C0B}" type="presParOf" srcId="{9839E40B-27EE-4782-879F-B0406941E887}" destId="{291A023E-5B34-4882-A98E-90D3C0240BED}" srcOrd="0" destOrd="0" presId="urn:microsoft.com/office/officeart/2005/8/layout/hList9"/>
    <dgm:cxn modelId="{5E36E9E1-0DF5-4ACA-AACE-97BFABDE617C}" type="presParOf" srcId="{9839E40B-27EE-4782-879F-B0406941E887}" destId="{A0A52856-25B5-4E21-9F32-6735F547567D}" srcOrd="1" destOrd="0" presId="urn:microsoft.com/office/officeart/2005/8/layout/hList9"/>
    <dgm:cxn modelId="{0F9A3B62-51F5-4500-8587-134AE8E8218E}" type="presParOf" srcId="{2D32B674-C870-4CF5-BE1E-42ED445A431C}" destId="{5D31AE7D-46B9-4848-8157-E20013F74B6F}" srcOrd="2" destOrd="0" presId="urn:microsoft.com/office/officeart/2005/8/layout/hList9"/>
    <dgm:cxn modelId="{34F9FB92-DD55-4AE5-A8C2-48C33D34E61B}" type="presParOf" srcId="{2D32B674-C870-4CF5-BE1E-42ED445A431C}" destId="{B4CC65C6-2BF8-4636-9EFE-595292023AB1}" srcOrd="3" destOrd="0" presId="urn:microsoft.com/office/officeart/2005/8/layout/hList9"/>
    <dgm:cxn modelId="{171A8CBD-C89A-4917-B854-746BDADC2325}" type="presParOf" srcId="{2D32B674-C870-4CF5-BE1E-42ED445A431C}" destId="{ABFD8B92-AF9B-4104-88C5-B6F21EE914DD}" srcOrd="4" destOrd="0" presId="urn:microsoft.com/office/officeart/2005/8/layout/hList9"/>
    <dgm:cxn modelId="{C68172CC-0995-46AD-BFD1-70548A4A609E}" type="presParOf" srcId="{2D32B674-C870-4CF5-BE1E-42ED445A431C}" destId="{BEF540D3-25CF-4EEF-BAEF-69AB552D9C9A}" srcOrd="5" destOrd="0" presId="urn:microsoft.com/office/officeart/2005/8/layout/hList9"/>
    <dgm:cxn modelId="{BD865010-9566-467A-980C-FCC4B2460C03}" type="presParOf" srcId="{2D32B674-C870-4CF5-BE1E-42ED445A431C}" destId="{DF2610A8-91D2-40E9-A158-7AF1344D5C7A}" srcOrd="6" destOrd="0" presId="urn:microsoft.com/office/officeart/2005/8/layout/hList9"/>
    <dgm:cxn modelId="{4863B0FD-BE20-45EA-9F71-C2D81BECE4E2}" type="presParOf" srcId="{DF2610A8-91D2-40E9-A158-7AF1344D5C7A}" destId="{F284387F-F719-47F5-862A-F1D1BB3CBD16}" srcOrd="0" destOrd="0" presId="urn:microsoft.com/office/officeart/2005/8/layout/hList9"/>
    <dgm:cxn modelId="{85EF9B9A-4758-4F20-A3F8-BCC55FF46D45}" type="presParOf" srcId="{DF2610A8-91D2-40E9-A158-7AF1344D5C7A}" destId="{065EFCE4-2427-46FA-9965-6D2043C8F1DF}" srcOrd="1" destOrd="0" presId="urn:microsoft.com/office/officeart/2005/8/layout/hList9"/>
    <dgm:cxn modelId="{F8691BBC-99DC-428D-8D7F-568A4A021C51}" type="presParOf" srcId="{065EFCE4-2427-46FA-9965-6D2043C8F1DF}" destId="{EEA23E49-24EC-4FF6-9AB2-BE3509C816F3}" srcOrd="0" destOrd="0" presId="urn:microsoft.com/office/officeart/2005/8/layout/hList9"/>
    <dgm:cxn modelId="{3A44A7B6-07F5-48D6-845C-64CB906BD77D}" type="presParOf" srcId="{065EFCE4-2427-46FA-9965-6D2043C8F1DF}" destId="{6A99834E-D6D4-40A8-AAED-947CF0E26FC0}" srcOrd="1" destOrd="0" presId="urn:microsoft.com/office/officeart/2005/8/layout/hList9"/>
    <dgm:cxn modelId="{CE5CC57E-6B23-4F11-BFB3-63D28308272F}" type="presParOf" srcId="{DF2610A8-91D2-40E9-A158-7AF1344D5C7A}" destId="{C45D699F-BD0B-41C8-B8C1-95800B5A3DE3}" srcOrd="2" destOrd="0" presId="urn:microsoft.com/office/officeart/2005/8/layout/hList9"/>
    <dgm:cxn modelId="{7C8BF865-F553-4AC0-957B-E6A661ADE733}" type="presParOf" srcId="{C45D699F-BD0B-41C8-B8C1-95800B5A3DE3}" destId="{795AA0FD-F404-442B-BE6C-A57A257D3845}" srcOrd="0" destOrd="0" presId="urn:microsoft.com/office/officeart/2005/8/layout/hList9"/>
    <dgm:cxn modelId="{07DE61C3-0760-4455-A67D-5D981913FA44}" type="presParOf" srcId="{C45D699F-BD0B-41C8-B8C1-95800B5A3DE3}" destId="{FC783E02-0263-48AC-8459-5BC317B2846B}" srcOrd="1" destOrd="0" presId="urn:microsoft.com/office/officeart/2005/8/layout/hList9"/>
    <dgm:cxn modelId="{2EB5031A-9027-43DF-9BBE-CC9BC7468C62}" type="presParOf" srcId="{DF2610A8-91D2-40E9-A158-7AF1344D5C7A}" destId="{F156232C-E322-4DFA-AD9A-5CBC86EE6ABD}" srcOrd="3" destOrd="0" presId="urn:microsoft.com/office/officeart/2005/8/layout/hList9"/>
    <dgm:cxn modelId="{4C2F58EB-09F7-4B8A-BEB2-E624B08B405A}" type="presParOf" srcId="{F156232C-E322-4DFA-AD9A-5CBC86EE6ABD}" destId="{8349C4F0-FA0B-4E1C-BC3D-6F00CC338407}" srcOrd="0" destOrd="0" presId="urn:microsoft.com/office/officeart/2005/8/layout/hList9"/>
    <dgm:cxn modelId="{65EBE8CF-EF32-4C11-9AE9-30E5B4EA2DA1}" type="presParOf" srcId="{F156232C-E322-4DFA-AD9A-5CBC86EE6ABD}" destId="{180E340E-780C-45B7-B0A7-FBBEF308EFA4}" srcOrd="1" destOrd="0" presId="urn:microsoft.com/office/officeart/2005/8/layout/hList9"/>
    <dgm:cxn modelId="{BB748952-2DEA-42B9-8B2E-A351CD397009}" type="presParOf" srcId="{2D32B674-C870-4CF5-BE1E-42ED445A431C}" destId="{E878ADB3-58C0-4723-99E2-34AFEFBF6C5F}" srcOrd="7" destOrd="0" presId="urn:microsoft.com/office/officeart/2005/8/layout/hList9"/>
    <dgm:cxn modelId="{F085A514-2478-4F62-B701-606E207F230C}" type="presParOf" srcId="{2D32B674-C870-4CF5-BE1E-42ED445A431C}" destId="{B154F81B-D7D2-4FB0-A0BA-85944432DA8E}" srcOrd="8" destOrd="0" presId="urn:microsoft.com/office/officeart/2005/8/layout/hList9"/>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88173E-5B9C-442B-B709-86ECB17953ED}" type="doc">
      <dgm:prSet loTypeId="urn:microsoft.com/office/officeart/2005/8/layout/radial6" loCatId="cycle" qsTypeId="urn:microsoft.com/office/officeart/2005/8/quickstyle/simple1" qsCatId="simple" csTypeId="urn:microsoft.com/office/officeart/2005/8/colors/colorful3" csCatId="colorful" phldr="1"/>
      <dgm:spPr/>
      <dgm:t>
        <a:bodyPr/>
        <a:lstStyle/>
        <a:p>
          <a:endParaRPr lang="el-GR"/>
        </a:p>
      </dgm:t>
    </dgm:pt>
    <dgm:pt modelId="{DBDEE0B1-C0A6-4333-BA15-EB37BCEBB6CA}">
      <dgm:prSet phldrT="[Κείμενο]" custT="1"/>
      <dgm:spPr>
        <a:xfrm>
          <a:off x="1808027" y="1104044"/>
          <a:ext cx="1147650" cy="1147650"/>
        </a:xfrm>
        <a:prstGeom prst="ellipse">
          <a:avLst/>
        </a:prstGeo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l-GR" sz="2400" b="1" dirty="0">
              <a:solidFill>
                <a:sysClr val="window" lastClr="FFFFFF"/>
              </a:solidFill>
              <a:latin typeface="Calibri" panose="020F0502020204030204"/>
              <a:ea typeface="+mn-ea"/>
              <a:cs typeface="+mn-cs"/>
            </a:rPr>
            <a:t>Λειτουργίες Σχολικής Μονάδας</a:t>
          </a:r>
        </a:p>
      </dgm:t>
    </dgm:pt>
    <dgm:pt modelId="{A09C0318-A033-4B94-8064-6B69B8937D56}" cxnId="{1C5248B3-655D-4321-B8B1-7B0CCDF078F3}" type="parTrans">
      <dgm:prSet/>
      <dgm:spPr/>
      <dgm:t>
        <a:bodyPr/>
        <a:lstStyle/>
        <a:p>
          <a:endParaRPr lang="el-GR" sz="1600"/>
        </a:p>
      </dgm:t>
    </dgm:pt>
    <dgm:pt modelId="{72860116-3F5B-4ECD-B02D-50E7754F1F6E}" cxnId="{1C5248B3-655D-4321-B8B1-7B0CCDF078F3}" type="sibTrans">
      <dgm:prSet/>
      <dgm:spPr/>
      <dgm:t>
        <a:bodyPr/>
        <a:lstStyle/>
        <a:p>
          <a:endParaRPr lang="el-GR" sz="1600"/>
        </a:p>
      </dgm:t>
    </dgm:pt>
    <dgm:pt modelId="{0ED460A6-4324-40A2-91E4-450C52934B9B}">
      <dgm:prSet phldrT="[Κείμενο]" custT="1"/>
      <dgm:spPr>
        <a:xfrm>
          <a:off x="1755984" y="57350"/>
          <a:ext cx="1205065" cy="803355"/>
        </a:xfrm>
        <a:prstGeom prst="ellipse">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l-GR" sz="2000" b="1">
              <a:solidFill>
                <a:sysClr val="window" lastClr="FFFFFF"/>
              </a:solidFill>
              <a:latin typeface="Calibri" panose="020F0502020204030204"/>
              <a:ea typeface="+mn-ea"/>
              <a:cs typeface="+mn-cs"/>
            </a:rPr>
            <a:t>ΣΧΕΔΙΑΣΜΟΣ</a:t>
          </a:r>
          <a:r>
            <a:rPr lang="el-GR" sz="2000">
              <a:solidFill>
                <a:sysClr val="window" lastClr="FFFFFF"/>
              </a:solidFill>
              <a:latin typeface="Calibri" panose="020F0502020204030204"/>
              <a:ea typeface="+mn-ea"/>
              <a:cs typeface="+mn-cs"/>
            </a:rPr>
            <a:t> </a:t>
          </a:r>
        </a:p>
      </dgm:t>
    </dgm:pt>
    <dgm:pt modelId="{AEBDCE61-7373-47DD-B156-C742B3C33278}" cxnId="{90FCCF2C-D047-4DEE-B76A-3F81DF689FC0}" type="parTrans">
      <dgm:prSet/>
      <dgm:spPr/>
      <dgm:t>
        <a:bodyPr/>
        <a:lstStyle/>
        <a:p>
          <a:endParaRPr lang="el-GR" sz="1600"/>
        </a:p>
      </dgm:t>
    </dgm:pt>
    <dgm:pt modelId="{45167969-F9A9-4AD8-BF42-EBED000AAD29}" cxnId="{90FCCF2C-D047-4DEE-B76A-3F81DF689FC0}" type="sibTrans">
      <dgm:prSet/>
      <dgm:spPr>
        <a:xfrm>
          <a:off x="1258041" y="425193"/>
          <a:ext cx="2419582" cy="2494286"/>
        </a:xfrm>
        <a:prstGeom prst="blockArc">
          <a:avLst>
            <a:gd name="adj1" fmla="val 15891103"/>
            <a:gd name="adj2" fmla="val 1609104"/>
            <a:gd name="adj3" fmla="val 4638"/>
          </a:avLst>
        </a:prstGeom>
        <a:solidFill>
          <a:srgbClr val="A5A5A5">
            <a:hueOff val="0"/>
            <a:satOff val="0"/>
            <a:lumOff val="0"/>
            <a:alphaOff val="0"/>
          </a:srgbClr>
        </a:solidFill>
        <a:ln>
          <a:noFill/>
        </a:ln>
        <a:effectLst/>
      </dgm:spPr>
      <dgm:t>
        <a:bodyPr/>
        <a:lstStyle/>
        <a:p>
          <a:endParaRPr lang="el-GR" sz="1600"/>
        </a:p>
      </dgm:t>
    </dgm:pt>
    <dgm:pt modelId="{3E684A3C-6F3F-4024-A933-24B18EC9AC73}">
      <dgm:prSet phldrT="[Κείμενο]" custT="1"/>
      <dgm:spPr>
        <a:xfrm>
          <a:off x="3042587" y="1820277"/>
          <a:ext cx="1024872" cy="803355"/>
        </a:xfrm>
        <a:prstGeom prst="ellipse">
          <a:avLst/>
        </a:prstGeom>
        <a:solidFill>
          <a:srgbClr val="A5A5A5">
            <a:hueOff val="1355300"/>
            <a:satOff val="50000"/>
            <a:lumOff val="-7352"/>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l-GR" sz="2000" b="1">
              <a:solidFill>
                <a:sysClr val="window" lastClr="FFFFFF"/>
              </a:solidFill>
              <a:latin typeface="Calibri" panose="020F0502020204030204"/>
              <a:ea typeface="+mn-ea"/>
              <a:cs typeface="+mn-cs"/>
            </a:rPr>
            <a:t>ΥΛΟΠΟΙΗΣΗ</a:t>
          </a:r>
        </a:p>
      </dgm:t>
    </dgm:pt>
    <dgm:pt modelId="{08652776-789E-4EA4-BE0E-DAAEACCEDFA7}" cxnId="{E262DD3A-8677-4F5D-BE6D-666B986DA32B}" type="parTrans">
      <dgm:prSet/>
      <dgm:spPr/>
      <dgm:t>
        <a:bodyPr/>
        <a:lstStyle/>
        <a:p>
          <a:endParaRPr lang="el-GR" sz="1600"/>
        </a:p>
      </dgm:t>
    </dgm:pt>
    <dgm:pt modelId="{102EA580-563F-4275-8B65-78018C47F989}" cxnId="{E262DD3A-8677-4F5D-BE6D-666B986DA32B}" type="sibTrans">
      <dgm:prSet/>
      <dgm:spPr>
        <a:xfrm>
          <a:off x="1186969" y="743050"/>
          <a:ext cx="2336622" cy="2188586"/>
        </a:xfrm>
        <a:prstGeom prst="blockArc">
          <a:avLst>
            <a:gd name="adj1" fmla="val 893359"/>
            <a:gd name="adj2" fmla="val 11139900"/>
            <a:gd name="adj3" fmla="val 4638"/>
          </a:avLst>
        </a:prstGeom>
        <a:solidFill>
          <a:srgbClr val="A5A5A5">
            <a:hueOff val="1355300"/>
            <a:satOff val="50000"/>
            <a:lumOff val="-7352"/>
            <a:alphaOff val="0"/>
          </a:srgbClr>
        </a:solidFill>
        <a:ln>
          <a:noFill/>
        </a:ln>
        <a:effectLst/>
      </dgm:spPr>
      <dgm:t>
        <a:bodyPr/>
        <a:lstStyle/>
        <a:p>
          <a:endParaRPr lang="el-GR" sz="1600"/>
        </a:p>
      </dgm:t>
    </dgm:pt>
    <dgm:pt modelId="{B8723EF1-7DFC-488C-89B0-FF3012C263ED}">
      <dgm:prSet phldrT="[Κείμενο]" custT="1"/>
      <dgm:spPr>
        <a:xfrm>
          <a:off x="627786" y="1386998"/>
          <a:ext cx="1075291" cy="803355"/>
        </a:xfrm>
        <a:prstGeom prst="ellipse">
          <a:avLst/>
        </a:prstGeom>
        <a:solidFill>
          <a:srgbClr val="A5A5A5">
            <a:hueOff val="2710599"/>
            <a:satOff val="100000"/>
            <a:lumOff val="-14705"/>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l-GR" sz="2000" b="1">
              <a:solidFill>
                <a:sysClr val="window" lastClr="FFFFFF"/>
              </a:solidFill>
              <a:latin typeface="Calibri" panose="020F0502020204030204"/>
              <a:ea typeface="+mn-ea"/>
              <a:cs typeface="+mn-cs"/>
            </a:rPr>
            <a:t>ΑΞΙΟΛΟΓΗΣΗ</a:t>
          </a:r>
        </a:p>
      </dgm:t>
    </dgm:pt>
    <dgm:pt modelId="{E3C66F8B-4D0A-4B2F-A8F1-8774895378F9}" cxnId="{CC56E392-A657-463B-B369-91E35B272E43}" type="parTrans">
      <dgm:prSet/>
      <dgm:spPr/>
      <dgm:t>
        <a:bodyPr/>
        <a:lstStyle/>
        <a:p>
          <a:endParaRPr lang="el-GR" sz="1600"/>
        </a:p>
      </dgm:t>
    </dgm:pt>
    <dgm:pt modelId="{3D328B90-97C6-43EC-810A-1255D1235487}" cxnId="{CC56E392-A657-463B-B369-91E35B272E43}" type="sibTrans">
      <dgm:prSet/>
      <dgm:spPr>
        <a:xfrm>
          <a:off x="1131389" y="429943"/>
          <a:ext cx="2494286" cy="2494286"/>
        </a:xfrm>
        <a:prstGeom prst="blockArc">
          <a:avLst>
            <a:gd name="adj1" fmla="val 10484659"/>
            <a:gd name="adj2" fmla="val 16143514"/>
            <a:gd name="adj3" fmla="val 4638"/>
          </a:avLst>
        </a:prstGeom>
        <a:solidFill>
          <a:srgbClr val="A5A5A5">
            <a:hueOff val="2710599"/>
            <a:satOff val="100000"/>
            <a:lumOff val="-14705"/>
            <a:alphaOff val="0"/>
          </a:srgbClr>
        </a:solidFill>
        <a:ln>
          <a:noFill/>
        </a:ln>
        <a:effectLst/>
      </dgm:spPr>
      <dgm:t>
        <a:bodyPr/>
        <a:lstStyle/>
        <a:p>
          <a:endParaRPr lang="el-GR" sz="1600"/>
        </a:p>
      </dgm:t>
    </dgm:pt>
    <dgm:pt modelId="{C3B43344-C26E-4CB9-B0E6-3E3D2AEE1575}" type="pres">
      <dgm:prSet presAssocID="{C388173E-5B9C-442B-B709-86ECB17953ED}" presName="Name0" presStyleCnt="0">
        <dgm:presLayoutVars>
          <dgm:chMax val="1"/>
          <dgm:dir/>
          <dgm:animLvl val="ctr"/>
          <dgm:resizeHandles val="exact"/>
        </dgm:presLayoutVars>
      </dgm:prSet>
      <dgm:spPr/>
      <dgm:t>
        <a:bodyPr/>
        <a:lstStyle/>
        <a:p>
          <a:endParaRPr lang="el-GR"/>
        </a:p>
      </dgm:t>
    </dgm:pt>
    <dgm:pt modelId="{4CF005B8-2B54-4452-A66B-BC546EA06AF7}" type="pres">
      <dgm:prSet presAssocID="{DBDEE0B1-C0A6-4333-BA15-EB37BCEBB6CA}" presName="centerShape" presStyleLbl="node0" presStyleIdx="0" presStyleCnt="1" custScaleX="129068" custScaleY="108903" custLinFactNeighborX="-6487" custLinFactNeighborY="2336"/>
      <dgm:spPr/>
      <dgm:t>
        <a:bodyPr/>
        <a:lstStyle/>
        <a:p>
          <a:endParaRPr lang="el-GR"/>
        </a:p>
      </dgm:t>
    </dgm:pt>
    <dgm:pt modelId="{0C9983CB-2E62-4A1E-8325-8D35D11E0067}" type="pres">
      <dgm:prSet presAssocID="{0ED460A6-4324-40A2-91E4-450C52934B9B}" presName="node" presStyleLbl="node1" presStyleIdx="0" presStyleCnt="3" custScaleX="150004" custScaleY="128168" custRadScaleRad="96534" custRadScaleInc="-22182">
        <dgm:presLayoutVars>
          <dgm:bulletEnabled val="1"/>
        </dgm:presLayoutVars>
      </dgm:prSet>
      <dgm:spPr/>
      <dgm:t>
        <a:bodyPr/>
        <a:lstStyle/>
        <a:p>
          <a:endParaRPr lang="el-GR"/>
        </a:p>
      </dgm:t>
    </dgm:pt>
    <dgm:pt modelId="{631DC59F-44DB-4F3D-82D2-CB515FD4D2CB}" type="pres">
      <dgm:prSet presAssocID="{0ED460A6-4324-40A2-91E4-450C52934B9B}" presName="dummy" presStyleCnt="0"/>
      <dgm:spPr/>
    </dgm:pt>
    <dgm:pt modelId="{A473DAE6-8B48-42F1-BA58-8E5E84E3E503}" type="pres">
      <dgm:prSet presAssocID="{45167969-F9A9-4AD8-BF42-EBED000AAD29}" presName="sibTrans" presStyleLbl="sibTrans2D1" presStyleIdx="0" presStyleCnt="3" custScaleX="97005"/>
      <dgm:spPr/>
      <dgm:t>
        <a:bodyPr/>
        <a:lstStyle/>
        <a:p>
          <a:endParaRPr lang="el-GR"/>
        </a:p>
      </dgm:t>
    </dgm:pt>
    <dgm:pt modelId="{970C0DB8-0F2F-43D3-B411-3333F828A8D7}" type="pres">
      <dgm:prSet presAssocID="{3E684A3C-6F3F-4024-A933-24B18EC9AC73}" presName="node" presStyleLbl="node1" presStyleIdx="1" presStyleCnt="3" custScaleX="152273" custScaleY="139656" custRadScaleRad="96837" custRadScaleInc="1569">
        <dgm:presLayoutVars>
          <dgm:bulletEnabled val="1"/>
        </dgm:presLayoutVars>
      </dgm:prSet>
      <dgm:spPr/>
      <dgm:t>
        <a:bodyPr/>
        <a:lstStyle/>
        <a:p>
          <a:endParaRPr lang="el-GR"/>
        </a:p>
      </dgm:t>
    </dgm:pt>
    <dgm:pt modelId="{1AD5E6A8-CCFD-4759-BCEC-B0A854786B2A}" type="pres">
      <dgm:prSet presAssocID="{3E684A3C-6F3F-4024-A933-24B18EC9AC73}" presName="dummy" presStyleCnt="0"/>
      <dgm:spPr/>
    </dgm:pt>
    <dgm:pt modelId="{53174626-195E-442C-8BB0-2F9971BD3C24}" type="pres">
      <dgm:prSet presAssocID="{102EA580-563F-4275-8B65-78018C47F989}" presName="sibTrans" presStyleLbl="sibTrans2D1" presStyleIdx="1" presStyleCnt="3" custScaleX="93679" custScaleY="87744" custLinFactNeighborX="-899" custLinFactNeighborY="-2870"/>
      <dgm:spPr/>
      <dgm:t>
        <a:bodyPr/>
        <a:lstStyle/>
        <a:p>
          <a:endParaRPr lang="el-GR"/>
        </a:p>
      </dgm:t>
    </dgm:pt>
    <dgm:pt modelId="{02E9B3E6-94DD-4D92-BF54-CD5C689819AF}" type="pres">
      <dgm:prSet presAssocID="{B8723EF1-7DFC-488C-89B0-FF3012C263ED}" presName="node" presStyleLbl="node1" presStyleIdx="2" presStyleCnt="3" custScaleX="156172" custScaleY="144904" custRadScaleRad="113663" custRadScaleInc="57607">
        <dgm:presLayoutVars>
          <dgm:bulletEnabled val="1"/>
        </dgm:presLayoutVars>
      </dgm:prSet>
      <dgm:spPr/>
      <dgm:t>
        <a:bodyPr/>
        <a:lstStyle/>
        <a:p>
          <a:endParaRPr lang="el-GR"/>
        </a:p>
      </dgm:t>
    </dgm:pt>
    <dgm:pt modelId="{2EEDB428-E9D3-412F-A202-D521233F18BD}" type="pres">
      <dgm:prSet presAssocID="{B8723EF1-7DFC-488C-89B0-FF3012C263ED}" presName="dummy" presStyleCnt="0"/>
      <dgm:spPr/>
    </dgm:pt>
    <dgm:pt modelId="{34AB2CC6-0C3A-41F4-A96A-123692DDCD16}" type="pres">
      <dgm:prSet presAssocID="{3D328B90-97C6-43EC-810A-1255D1235487}" presName="sibTrans" presStyleLbl="sibTrans2D1" presStyleIdx="2" presStyleCnt="3"/>
      <dgm:spPr/>
      <dgm:t>
        <a:bodyPr/>
        <a:lstStyle/>
        <a:p>
          <a:endParaRPr lang="el-GR"/>
        </a:p>
      </dgm:t>
    </dgm:pt>
  </dgm:ptLst>
  <dgm:cxnLst>
    <dgm:cxn modelId="{90FCCF2C-D047-4DEE-B76A-3F81DF689FC0}" srcId="{DBDEE0B1-C0A6-4333-BA15-EB37BCEBB6CA}" destId="{0ED460A6-4324-40A2-91E4-450C52934B9B}" srcOrd="0" destOrd="0" parTransId="{AEBDCE61-7373-47DD-B156-C742B3C33278}" sibTransId="{45167969-F9A9-4AD8-BF42-EBED000AAD29}"/>
    <dgm:cxn modelId="{F7EA8B20-8BB5-45A6-AF7A-811BBE2E3DEF}" type="presOf" srcId="{B8723EF1-7DFC-488C-89B0-FF3012C263ED}" destId="{02E9B3E6-94DD-4D92-BF54-CD5C689819AF}" srcOrd="0" destOrd="0" presId="urn:microsoft.com/office/officeart/2005/8/layout/radial6"/>
    <dgm:cxn modelId="{E262DD3A-8677-4F5D-BE6D-666B986DA32B}" srcId="{DBDEE0B1-C0A6-4333-BA15-EB37BCEBB6CA}" destId="{3E684A3C-6F3F-4024-A933-24B18EC9AC73}" srcOrd="1" destOrd="0" parTransId="{08652776-789E-4EA4-BE0E-DAAEACCEDFA7}" sibTransId="{102EA580-563F-4275-8B65-78018C47F989}"/>
    <dgm:cxn modelId="{B028E4F9-1F80-4A93-A5E6-658DB502919D}" type="presOf" srcId="{45167969-F9A9-4AD8-BF42-EBED000AAD29}" destId="{A473DAE6-8B48-42F1-BA58-8E5E84E3E503}" srcOrd="0" destOrd="0" presId="urn:microsoft.com/office/officeart/2005/8/layout/radial6"/>
    <dgm:cxn modelId="{1C5248B3-655D-4321-B8B1-7B0CCDF078F3}" srcId="{C388173E-5B9C-442B-B709-86ECB17953ED}" destId="{DBDEE0B1-C0A6-4333-BA15-EB37BCEBB6CA}" srcOrd="0" destOrd="0" parTransId="{A09C0318-A033-4B94-8064-6B69B8937D56}" sibTransId="{72860116-3F5B-4ECD-B02D-50E7754F1F6E}"/>
    <dgm:cxn modelId="{47182054-B5A0-48DC-BFE0-F78F5C39D6BA}" type="presOf" srcId="{DBDEE0B1-C0A6-4333-BA15-EB37BCEBB6CA}" destId="{4CF005B8-2B54-4452-A66B-BC546EA06AF7}" srcOrd="0" destOrd="0" presId="urn:microsoft.com/office/officeart/2005/8/layout/radial6"/>
    <dgm:cxn modelId="{D29E9D88-D1DA-40FE-9643-620B4D55DDAD}" type="presOf" srcId="{C388173E-5B9C-442B-B709-86ECB17953ED}" destId="{C3B43344-C26E-4CB9-B0E6-3E3D2AEE1575}" srcOrd="0" destOrd="0" presId="urn:microsoft.com/office/officeart/2005/8/layout/radial6"/>
    <dgm:cxn modelId="{6E744A1E-6743-4B2C-A088-FB1C4081901C}" type="presOf" srcId="{102EA580-563F-4275-8B65-78018C47F989}" destId="{53174626-195E-442C-8BB0-2F9971BD3C24}" srcOrd="0" destOrd="0" presId="urn:microsoft.com/office/officeart/2005/8/layout/radial6"/>
    <dgm:cxn modelId="{2E544240-3AE0-4ECD-B65D-34F7B7D156CC}" type="presOf" srcId="{3D328B90-97C6-43EC-810A-1255D1235487}" destId="{34AB2CC6-0C3A-41F4-A96A-123692DDCD16}" srcOrd="0" destOrd="0" presId="urn:microsoft.com/office/officeart/2005/8/layout/radial6"/>
    <dgm:cxn modelId="{CC56E392-A657-463B-B369-91E35B272E43}" srcId="{DBDEE0B1-C0A6-4333-BA15-EB37BCEBB6CA}" destId="{B8723EF1-7DFC-488C-89B0-FF3012C263ED}" srcOrd="2" destOrd="0" parTransId="{E3C66F8B-4D0A-4B2F-A8F1-8774895378F9}" sibTransId="{3D328B90-97C6-43EC-810A-1255D1235487}"/>
    <dgm:cxn modelId="{982AD839-34CF-4FFB-B972-8ADCF031E027}" type="presOf" srcId="{0ED460A6-4324-40A2-91E4-450C52934B9B}" destId="{0C9983CB-2E62-4A1E-8325-8D35D11E0067}" srcOrd="0" destOrd="0" presId="urn:microsoft.com/office/officeart/2005/8/layout/radial6"/>
    <dgm:cxn modelId="{FA5AB33E-0DEB-4D1C-9607-1900DE3B0C8E}" type="presOf" srcId="{3E684A3C-6F3F-4024-A933-24B18EC9AC73}" destId="{970C0DB8-0F2F-43D3-B411-3333F828A8D7}" srcOrd="0" destOrd="0" presId="urn:microsoft.com/office/officeart/2005/8/layout/radial6"/>
    <dgm:cxn modelId="{E8EEF0B7-DB06-47BF-AC84-8DBA84C3492E}" type="presParOf" srcId="{C3B43344-C26E-4CB9-B0E6-3E3D2AEE1575}" destId="{4CF005B8-2B54-4452-A66B-BC546EA06AF7}" srcOrd="0" destOrd="0" presId="urn:microsoft.com/office/officeart/2005/8/layout/radial6"/>
    <dgm:cxn modelId="{30BFA219-C248-46FF-AA1C-75E183278EA1}" type="presParOf" srcId="{C3B43344-C26E-4CB9-B0E6-3E3D2AEE1575}" destId="{0C9983CB-2E62-4A1E-8325-8D35D11E0067}" srcOrd="1" destOrd="0" presId="urn:microsoft.com/office/officeart/2005/8/layout/radial6"/>
    <dgm:cxn modelId="{B7D60422-5600-4FE1-BFB1-91E6A6DBE0EA}" type="presParOf" srcId="{C3B43344-C26E-4CB9-B0E6-3E3D2AEE1575}" destId="{631DC59F-44DB-4F3D-82D2-CB515FD4D2CB}" srcOrd="2" destOrd="0" presId="urn:microsoft.com/office/officeart/2005/8/layout/radial6"/>
    <dgm:cxn modelId="{46F8B1F3-6A77-4D5C-B478-AC42887AEC4B}" type="presParOf" srcId="{C3B43344-C26E-4CB9-B0E6-3E3D2AEE1575}" destId="{A473DAE6-8B48-42F1-BA58-8E5E84E3E503}" srcOrd="3" destOrd="0" presId="urn:microsoft.com/office/officeart/2005/8/layout/radial6"/>
    <dgm:cxn modelId="{E363503E-B9A8-4AFA-B5B7-72D614C0F2FD}" type="presParOf" srcId="{C3B43344-C26E-4CB9-B0E6-3E3D2AEE1575}" destId="{970C0DB8-0F2F-43D3-B411-3333F828A8D7}" srcOrd="4" destOrd="0" presId="urn:microsoft.com/office/officeart/2005/8/layout/radial6"/>
    <dgm:cxn modelId="{80447F9C-1611-4AE7-9D78-90AF5C937709}" type="presParOf" srcId="{C3B43344-C26E-4CB9-B0E6-3E3D2AEE1575}" destId="{1AD5E6A8-CCFD-4759-BCEC-B0A854786B2A}" srcOrd="5" destOrd="0" presId="urn:microsoft.com/office/officeart/2005/8/layout/radial6"/>
    <dgm:cxn modelId="{9E75A40C-DA32-4BB1-B1D0-50A31DFBA634}" type="presParOf" srcId="{C3B43344-C26E-4CB9-B0E6-3E3D2AEE1575}" destId="{53174626-195E-442C-8BB0-2F9971BD3C24}" srcOrd="6" destOrd="0" presId="urn:microsoft.com/office/officeart/2005/8/layout/radial6"/>
    <dgm:cxn modelId="{A1EB12A2-C676-4FC6-AED9-FB6CB41156E7}" type="presParOf" srcId="{C3B43344-C26E-4CB9-B0E6-3E3D2AEE1575}" destId="{02E9B3E6-94DD-4D92-BF54-CD5C689819AF}" srcOrd="7" destOrd="0" presId="urn:microsoft.com/office/officeart/2005/8/layout/radial6"/>
    <dgm:cxn modelId="{752D25C8-D0CB-427B-ACE9-57B8DF4D9656}" type="presParOf" srcId="{C3B43344-C26E-4CB9-B0E6-3E3D2AEE1575}" destId="{2EEDB428-E9D3-412F-A202-D521233F18BD}" srcOrd="8" destOrd="0" presId="urn:microsoft.com/office/officeart/2005/8/layout/radial6"/>
    <dgm:cxn modelId="{C699B19D-5688-41F7-A823-019028A40B2E}" type="presParOf" srcId="{C3B43344-C26E-4CB9-B0E6-3E3D2AEE1575}" destId="{34AB2CC6-0C3A-41F4-A96A-123692DDCD16}" srcOrd="9" destOrd="0" presId="urn:microsoft.com/office/officeart/2005/8/layout/radial6"/>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88CB1B-9703-4203-A151-2486D9C8FE2B}" type="doc">
      <dgm:prSet loTypeId="urn:microsoft.com/office/officeart/2005/8/layout/process1" loCatId="process" qsTypeId="urn:microsoft.com/office/officeart/2005/8/quickstyle/simple1" qsCatId="simple" csTypeId="urn:microsoft.com/office/officeart/2005/8/colors/colorful1" csCatId="colorful" phldr="1"/>
      <dgm:spPr/>
    </dgm:pt>
    <dgm:pt modelId="{5154A7D6-2069-4961-BE7C-A6DF2160E22F}">
      <dgm:prSet phldrT="[Κείμενο]"/>
      <dgm:spPr/>
      <dgm:t>
        <a:bodyPr/>
        <a:lstStyle/>
        <a:p>
          <a:r>
            <a:rPr lang="el-GR" b="1" dirty="0"/>
            <a:t>3 Λειτουργίες</a:t>
          </a:r>
        </a:p>
      </dgm:t>
    </dgm:pt>
    <dgm:pt modelId="{21CCC269-D86D-4957-9E4B-85E20FA82D18}" cxnId="{1A4AAC3A-471E-4BB7-9575-F97865EBFEFD}" type="parTrans">
      <dgm:prSet/>
      <dgm:spPr/>
      <dgm:t>
        <a:bodyPr/>
        <a:lstStyle/>
        <a:p>
          <a:endParaRPr lang="el-GR"/>
        </a:p>
      </dgm:t>
    </dgm:pt>
    <dgm:pt modelId="{3AE915D5-1FEB-43C3-813C-83BB51726157}" cxnId="{1A4AAC3A-471E-4BB7-9575-F97865EBFEFD}" type="sibTrans">
      <dgm:prSet/>
      <dgm:spPr/>
      <dgm:t>
        <a:bodyPr/>
        <a:lstStyle/>
        <a:p>
          <a:endParaRPr lang="el-GR"/>
        </a:p>
      </dgm:t>
    </dgm:pt>
    <dgm:pt modelId="{FE585E53-5268-41C2-8F01-4679A3BAA297}">
      <dgm:prSet phldrT="[Κείμενο]"/>
      <dgm:spPr/>
      <dgm:t>
        <a:bodyPr/>
        <a:lstStyle/>
        <a:p>
          <a:r>
            <a:rPr lang="el-GR" b="1" dirty="0"/>
            <a:t>9 </a:t>
          </a:r>
        </a:p>
        <a:p>
          <a:r>
            <a:rPr lang="el-GR" b="1" dirty="0"/>
            <a:t>Άξονες</a:t>
          </a:r>
        </a:p>
      </dgm:t>
    </dgm:pt>
    <dgm:pt modelId="{69B71A34-BEC8-41C8-82BE-A40E688A3777}" cxnId="{83C8B111-A112-428B-A35E-B77F401951D3}" type="parTrans">
      <dgm:prSet/>
      <dgm:spPr/>
      <dgm:t>
        <a:bodyPr/>
        <a:lstStyle/>
        <a:p>
          <a:endParaRPr lang="el-GR"/>
        </a:p>
      </dgm:t>
    </dgm:pt>
    <dgm:pt modelId="{75ECBF5A-EC36-48AC-9B78-9F4EBD33EE95}" cxnId="{83C8B111-A112-428B-A35E-B77F401951D3}" type="sibTrans">
      <dgm:prSet/>
      <dgm:spPr/>
      <dgm:t>
        <a:bodyPr/>
        <a:lstStyle/>
        <a:p>
          <a:endParaRPr lang="el-GR"/>
        </a:p>
      </dgm:t>
    </dgm:pt>
    <dgm:pt modelId="{C447F692-04F2-4326-B462-23D136D53333}">
      <dgm:prSet phldrT="[Κείμενο]"/>
      <dgm:spPr/>
      <dgm:t>
        <a:bodyPr/>
        <a:lstStyle/>
        <a:p>
          <a:r>
            <a:rPr lang="el-GR" b="1" dirty="0"/>
            <a:t>Δείκτες</a:t>
          </a:r>
          <a:r>
            <a:rPr lang="el-GR" dirty="0"/>
            <a:t> </a:t>
          </a:r>
        </a:p>
      </dgm:t>
    </dgm:pt>
    <dgm:pt modelId="{869CCC4A-D88B-465D-8227-ACF8A4BE643E}" cxnId="{A6994200-75DB-4C0A-A306-B790676259A7}" type="parTrans">
      <dgm:prSet/>
      <dgm:spPr/>
      <dgm:t>
        <a:bodyPr/>
        <a:lstStyle/>
        <a:p>
          <a:endParaRPr lang="el-GR"/>
        </a:p>
      </dgm:t>
    </dgm:pt>
    <dgm:pt modelId="{415BFFE1-D896-4AA4-920C-5DF697DC2955}" cxnId="{A6994200-75DB-4C0A-A306-B790676259A7}" type="sibTrans">
      <dgm:prSet/>
      <dgm:spPr/>
      <dgm:t>
        <a:bodyPr/>
        <a:lstStyle/>
        <a:p>
          <a:endParaRPr lang="el-GR"/>
        </a:p>
      </dgm:t>
    </dgm:pt>
    <dgm:pt modelId="{C201C787-62E7-4404-B4DC-A9298CDDC609}" type="pres">
      <dgm:prSet presAssocID="{DB88CB1B-9703-4203-A151-2486D9C8FE2B}" presName="Name0" presStyleCnt="0">
        <dgm:presLayoutVars>
          <dgm:dir/>
          <dgm:resizeHandles val="exact"/>
        </dgm:presLayoutVars>
      </dgm:prSet>
      <dgm:spPr/>
    </dgm:pt>
    <dgm:pt modelId="{448108B3-8401-4FCD-9E80-52BACE21CBEE}" type="pres">
      <dgm:prSet presAssocID="{5154A7D6-2069-4961-BE7C-A6DF2160E22F}" presName="node" presStyleLbl="node1" presStyleIdx="0" presStyleCnt="3" custLinFactNeighborX="-1087" custLinFactNeighborY="107">
        <dgm:presLayoutVars>
          <dgm:bulletEnabled val="1"/>
        </dgm:presLayoutVars>
      </dgm:prSet>
      <dgm:spPr/>
      <dgm:t>
        <a:bodyPr/>
        <a:lstStyle/>
        <a:p>
          <a:endParaRPr lang="el-GR"/>
        </a:p>
      </dgm:t>
    </dgm:pt>
    <dgm:pt modelId="{25737932-0D8B-4F19-8F2C-FBF6DE7A9875}" type="pres">
      <dgm:prSet presAssocID="{3AE915D5-1FEB-43C3-813C-83BB51726157}" presName="sibTrans" presStyleLbl="sibTrans2D1" presStyleIdx="0" presStyleCnt="2"/>
      <dgm:spPr/>
      <dgm:t>
        <a:bodyPr/>
        <a:lstStyle/>
        <a:p>
          <a:endParaRPr lang="el-GR"/>
        </a:p>
      </dgm:t>
    </dgm:pt>
    <dgm:pt modelId="{7E400D1A-A00A-4A40-A09F-4A08D53867CF}" type="pres">
      <dgm:prSet presAssocID="{3AE915D5-1FEB-43C3-813C-83BB51726157}" presName="connectorText" presStyleLbl="sibTrans2D1" presStyleIdx="0" presStyleCnt="2"/>
      <dgm:spPr/>
      <dgm:t>
        <a:bodyPr/>
        <a:lstStyle/>
        <a:p>
          <a:endParaRPr lang="el-GR"/>
        </a:p>
      </dgm:t>
    </dgm:pt>
    <dgm:pt modelId="{F6C73788-D094-462E-863E-57E11C615A66}" type="pres">
      <dgm:prSet presAssocID="{FE585E53-5268-41C2-8F01-4679A3BAA297}" presName="node" presStyleLbl="node1" presStyleIdx="1" presStyleCnt="3" custLinFactNeighborX="3665" custLinFactNeighborY="3384">
        <dgm:presLayoutVars>
          <dgm:bulletEnabled val="1"/>
        </dgm:presLayoutVars>
      </dgm:prSet>
      <dgm:spPr/>
      <dgm:t>
        <a:bodyPr/>
        <a:lstStyle/>
        <a:p>
          <a:endParaRPr lang="el-GR"/>
        </a:p>
      </dgm:t>
    </dgm:pt>
    <dgm:pt modelId="{766FA29D-432A-4B16-BD7D-58B81C463D04}" type="pres">
      <dgm:prSet presAssocID="{75ECBF5A-EC36-48AC-9B78-9F4EBD33EE95}" presName="sibTrans" presStyleLbl="sibTrans2D1" presStyleIdx="1" presStyleCnt="2"/>
      <dgm:spPr/>
      <dgm:t>
        <a:bodyPr/>
        <a:lstStyle/>
        <a:p>
          <a:endParaRPr lang="el-GR"/>
        </a:p>
      </dgm:t>
    </dgm:pt>
    <dgm:pt modelId="{F2DEBA53-82E4-4EBB-80E1-6CB23F87946C}" type="pres">
      <dgm:prSet presAssocID="{75ECBF5A-EC36-48AC-9B78-9F4EBD33EE95}" presName="connectorText" presStyleLbl="sibTrans2D1" presStyleIdx="1" presStyleCnt="2"/>
      <dgm:spPr/>
      <dgm:t>
        <a:bodyPr/>
        <a:lstStyle/>
        <a:p>
          <a:endParaRPr lang="el-GR"/>
        </a:p>
      </dgm:t>
    </dgm:pt>
    <dgm:pt modelId="{0F262DD3-180D-4B11-87D4-B9F6A2FBD778}" type="pres">
      <dgm:prSet presAssocID="{C447F692-04F2-4326-B462-23D136D53333}" presName="node" presStyleLbl="node1" presStyleIdx="2" presStyleCnt="3">
        <dgm:presLayoutVars>
          <dgm:bulletEnabled val="1"/>
        </dgm:presLayoutVars>
      </dgm:prSet>
      <dgm:spPr/>
      <dgm:t>
        <a:bodyPr/>
        <a:lstStyle/>
        <a:p>
          <a:endParaRPr lang="el-GR"/>
        </a:p>
      </dgm:t>
    </dgm:pt>
  </dgm:ptLst>
  <dgm:cxnLst>
    <dgm:cxn modelId="{66B1A566-3E7F-423C-84AC-826CF2717AC1}" type="presOf" srcId="{DB88CB1B-9703-4203-A151-2486D9C8FE2B}" destId="{C201C787-62E7-4404-B4DC-A9298CDDC609}" srcOrd="0" destOrd="0" presId="urn:microsoft.com/office/officeart/2005/8/layout/process1"/>
    <dgm:cxn modelId="{A6994200-75DB-4C0A-A306-B790676259A7}" srcId="{DB88CB1B-9703-4203-A151-2486D9C8FE2B}" destId="{C447F692-04F2-4326-B462-23D136D53333}" srcOrd="2" destOrd="0" parTransId="{869CCC4A-D88B-465D-8227-ACF8A4BE643E}" sibTransId="{415BFFE1-D896-4AA4-920C-5DF697DC2955}"/>
    <dgm:cxn modelId="{3E81B59A-32E3-40DF-BB1C-98E5410BBE04}" type="presOf" srcId="{75ECBF5A-EC36-48AC-9B78-9F4EBD33EE95}" destId="{766FA29D-432A-4B16-BD7D-58B81C463D04}" srcOrd="0" destOrd="0" presId="urn:microsoft.com/office/officeart/2005/8/layout/process1"/>
    <dgm:cxn modelId="{1A4AAC3A-471E-4BB7-9575-F97865EBFEFD}" srcId="{DB88CB1B-9703-4203-A151-2486D9C8FE2B}" destId="{5154A7D6-2069-4961-BE7C-A6DF2160E22F}" srcOrd="0" destOrd="0" parTransId="{21CCC269-D86D-4957-9E4B-85E20FA82D18}" sibTransId="{3AE915D5-1FEB-43C3-813C-83BB51726157}"/>
    <dgm:cxn modelId="{319806F0-6C9D-461D-B96B-19ED7389A92F}" type="presOf" srcId="{C447F692-04F2-4326-B462-23D136D53333}" destId="{0F262DD3-180D-4B11-87D4-B9F6A2FBD778}" srcOrd="0" destOrd="0" presId="urn:microsoft.com/office/officeart/2005/8/layout/process1"/>
    <dgm:cxn modelId="{43CFFD94-8C7F-40D6-B352-F2A67CADF614}" type="presOf" srcId="{75ECBF5A-EC36-48AC-9B78-9F4EBD33EE95}" destId="{F2DEBA53-82E4-4EBB-80E1-6CB23F87946C}" srcOrd="1" destOrd="0" presId="urn:microsoft.com/office/officeart/2005/8/layout/process1"/>
    <dgm:cxn modelId="{84E8E821-AA52-4287-8172-A623233B7D9D}" type="presOf" srcId="{3AE915D5-1FEB-43C3-813C-83BB51726157}" destId="{25737932-0D8B-4F19-8F2C-FBF6DE7A9875}" srcOrd="0" destOrd="0" presId="urn:microsoft.com/office/officeart/2005/8/layout/process1"/>
    <dgm:cxn modelId="{83C8B111-A112-428B-A35E-B77F401951D3}" srcId="{DB88CB1B-9703-4203-A151-2486D9C8FE2B}" destId="{FE585E53-5268-41C2-8F01-4679A3BAA297}" srcOrd="1" destOrd="0" parTransId="{69B71A34-BEC8-41C8-82BE-A40E688A3777}" sibTransId="{75ECBF5A-EC36-48AC-9B78-9F4EBD33EE95}"/>
    <dgm:cxn modelId="{FA6FEC9D-873F-48A3-B6F2-224DF9D5F673}" type="presOf" srcId="{5154A7D6-2069-4961-BE7C-A6DF2160E22F}" destId="{448108B3-8401-4FCD-9E80-52BACE21CBEE}" srcOrd="0" destOrd="0" presId="urn:microsoft.com/office/officeart/2005/8/layout/process1"/>
    <dgm:cxn modelId="{03B24EE2-C23D-4DF8-8C3E-89011C19787D}" type="presOf" srcId="{FE585E53-5268-41C2-8F01-4679A3BAA297}" destId="{F6C73788-D094-462E-863E-57E11C615A66}" srcOrd="0" destOrd="0" presId="urn:microsoft.com/office/officeart/2005/8/layout/process1"/>
    <dgm:cxn modelId="{2243E43A-8251-45A9-A9AC-7DEB0A88C5D5}" type="presOf" srcId="{3AE915D5-1FEB-43C3-813C-83BB51726157}" destId="{7E400D1A-A00A-4A40-A09F-4A08D53867CF}" srcOrd="1" destOrd="0" presId="urn:microsoft.com/office/officeart/2005/8/layout/process1"/>
    <dgm:cxn modelId="{0FCCEE63-EE60-4229-A9E3-FBFA9767080F}" type="presParOf" srcId="{C201C787-62E7-4404-B4DC-A9298CDDC609}" destId="{448108B3-8401-4FCD-9E80-52BACE21CBEE}" srcOrd="0" destOrd="0" presId="urn:microsoft.com/office/officeart/2005/8/layout/process1"/>
    <dgm:cxn modelId="{7FFACD5E-8E14-468C-981E-AA1E7C88FB3F}" type="presParOf" srcId="{C201C787-62E7-4404-B4DC-A9298CDDC609}" destId="{25737932-0D8B-4F19-8F2C-FBF6DE7A9875}" srcOrd="1" destOrd="0" presId="urn:microsoft.com/office/officeart/2005/8/layout/process1"/>
    <dgm:cxn modelId="{4FEE0C5A-1E57-4F36-BE7A-BD1A52AB1D93}" type="presParOf" srcId="{25737932-0D8B-4F19-8F2C-FBF6DE7A9875}" destId="{7E400D1A-A00A-4A40-A09F-4A08D53867CF}" srcOrd="0" destOrd="0" presId="urn:microsoft.com/office/officeart/2005/8/layout/process1"/>
    <dgm:cxn modelId="{DFDA2C2C-6FAF-448A-82A7-EDF3E2AAAEA5}" type="presParOf" srcId="{C201C787-62E7-4404-B4DC-A9298CDDC609}" destId="{F6C73788-D094-462E-863E-57E11C615A66}" srcOrd="2" destOrd="0" presId="urn:microsoft.com/office/officeart/2005/8/layout/process1"/>
    <dgm:cxn modelId="{1CC2C43F-77F8-40C9-917A-C0AA7169914F}" type="presParOf" srcId="{C201C787-62E7-4404-B4DC-A9298CDDC609}" destId="{766FA29D-432A-4B16-BD7D-58B81C463D04}" srcOrd="3" destOrd="0" presId="urn:microsoft.com/office/officeart/2005/8/layout/process1"/>
    <dgm:cxn modelId="{85D1E4AD-70B9-4807-9759-E7DD72CA1877}" type="presParOf" srcId="{766FA29D-432A-4B16-BD7D-58B81C463D04}" destId="{F2DEBA53-82E4-4EBB-80E1-6CB23F87946C}" srcOrd="0" destOrd="0" presId="urn:microsoft.com/office/officeart/2005/8/layout/process1"/>
    <dgm:cxn modelId="{49B959EB-1DED-4F56-8458-A3E3A66A8A94}" type="presParOf" srcId="{C201C787-62E7-4404-B4DC-A9298CDDC609}" destId="{0F262DD3-180D-4B11-87D4-B9F6A2FBD778}"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3E52679-2DCD-4CAF-BA79-978E62454CF2}"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l-GR"/>
        </a:p>
      </dgm:t>
    </dgm:pt>
    <dgm:pt modelId="{1F9575A8-0C22-482E-B8D0-8E360F31B945}">
      <dgm:prSet phldrT="[Text]" custT="1"/>
      <dgm:spPr/>
      <dgm:t>
        <a:bodyPr/>
        <a:lstStyle/>
        <a:p>
          <a:r>
            <a:rPr lang="en-US" sz="3200" b="1" dirty="0"/>
            <a:t>Πα</a:t>
          </a:r>
          <a:r>
            <a:rPr lang="en-US" sz="3200" b="1" dirty="0" err="1"/>
            <a:t>ιδ</a:t>
          </a:r>
          <a:r>
            <a:rPr lang="en-US" sz="3200" b="1" dirty="0"/>
            <a:t>αγωγική </a:t>
          </a:r>
          <a:r>
            <a:rPr lang="el-GR" sz="3200" b="1" dirty="0"/>
            <a:t>-</a:t>
          </a:r>
          <a:r>
            <a:rPr lang="en-US" sz="3200" b="1" dirty="0"/>
            <a:t> μαθησιακή</a:t>
          </a:r>
          <a:r>
            <a:rPr lang="el-GR" sz="3200" b="1" dirty="0"/>
            <a:t> </a:t>
          </a:r>
          <a:r>
            <a:rPr lang="en-US" sz="3200" b="1" dirty="0" err="1"/>
            <a:t>λειτουργί</a:t>
          </a:r>
          <a:r>
            <a:rPr lang="en-US" sz="3200" b="1" dirty="0"/>
            <a:t>α</a:t>
          </a:r>
          <a:endParaRPr lang="el-GR" sz="3200" dirty="0"/>
        </a:p>
      </dgm:t>
    </dgm:pt>
    <dgm:pt modelId="{B4B712AD-0862-48B5-A4E9-C236F48A1B1D}" cxnId="{82AE2B19-CEAC-4529-BFCB-472652B911D6}" type="parTrans">
      <dgm:prSet/>
      <dgm:spPr/>
      <dgm:t>
        <a:bodyPr/>
        <a:lstStyle/>
        <a:p>
          <a:endParaRPr lang="el-GR"/>
        </a:p>
      </dgm:t>
    </dgm:pt>
    <dgm:pt modelId="{B9EBACE3-1A0A-4688-BD7F-B2A77511CD11}" cxnId="{82AE2B19-CEAC-4529-BFCB-472652B911D6}" type="sibTrans">
      <dgm:prSet/>
      <dgm:spPr/>
      <dgm:t>
        <a:bodyPr/>
        <a:lstStyle/>
        <a:p>
          <a:endParaRPr lang="el-GR"/>
        </a:p>
      </dgm:t>
    </dgm:pt>
    <dgm:pt modelId="{F8E6C218-CA70-4F11-A073-2F25931FA5A4}">
      <dgm:prSet phldrT="[Text]" custT="1"/>
      <dgm:spPr/>
      <dgm:t>
        <a:bodyPr/>
        <a:lstStyle/>
        <a:p>
          <a:pPr marL="171450" indent="0"/>
          <a:r>
            <a:rPr lang="el-GR" sz="2200" b="1" kern="1200" dirty="0">
              <a:latin typeface="Calibri" panose="020F0502020204030204"/>
              <a:ea typeface="+mn-ea"/>
              <a:cs typeface="+mn-cs"/>
            </a:rPr>
            <a:t>1. Διδασκαλία, μάθηση, αξιολόγηση </a:t>
          </a:r>
        </a:p>
      </dgm:t>
    </dgm:pt>
    <dgm:pt modelId="{634F281F-299A-4EAF-ABCC-5693A9D69B99}" cxnId="{13F28892-D1F7-4F46-9B6C-191EA2D1C382}" type="parTrans">
      <dgm:prSet/>
      <dgm:spPr/>
      <dgm:t>
        <a:bodyPr/>
        <a:lstStyle/>
        <a:p>
          <a:endParaRPr lang="el-GR"/>
        </a:p>
      </dgm:t>
    </dgm:pt>
    <dgm:pt modelId="{2580AFD6-E8B5-457B-805D-95B157878BA3}" cxnId="{13F28892-D1F7-4F46-9B6C-191EA2D1C382}" type="sibTrans">
      <dgm:prSet/>
      <dgm:spPr/>
      <dgm:t>
        <a:bodyPr/>
        <a:lstStyle/>
        <a:p>
          <a:endParaRPr lang="el-GR"/>
        </a:p>
      </dgm:t>
    </dgm:pt>
    <dgm:pt modelId="{69269CCF-D0C0-4A5C-AF78-1C54CD820B65}">
      <dgm:prSet phldrT="[Text]" custT="1"/>
      <dgm:spPr/>
      <dgm:t>
        <a:bodyPr/>
        <a:lstStyle/>
        <a:p>
          <a:r>
            <a:rPr lang="el-GR" sz="3200" b="1" kern="1200">
              <a:latin typeface="Calibri" panose="020F0502020204030204"/>
              <a:ea typeface="+mn-ea"/>
              <a:cs typeface="+mn-cs"/>
            </a:rPr>
            <a:t>Διοικητική</a:t>
          </a:r>
          <a:r>
            <a:rPr lang="el-GR" sz="2900" kern="1200"/>
            <a:t> </a:t>
          </a:r>
          <a:r>
            <a:rPr lang="el-GR" sz="3200" b="1" kern="1200">
              <a:latin typeface="Calibri" panose="020F0502020204030204"/>
              <a:ea typeface="+mn-ea"/>
              <a:cs typeface="+mn-cs"/>
            </a:rPr>
            <a:t>λειτουργία</a:t>
          </a:r>
          <a:endParaRPr lang="el-GR" sz="3200" b="1" kern="1200" dirty="0">
            <a:latin typeface="Calibri" panose="020F0502020204030204"/>
            <a:ea typeface="+mn-ea"/>
            <a:cs typeface="+mn-cs"/>
          </a:endParaRPr>
        </a:p>
      </dgm:t>
    </dgm:pt>
    <dgm:pt modelId="{00D591AC-9EDB-4F9B-8664-6A6CEFF046F8}" cxnId="{DD7C1C35-1E23-42CB-900A-9786B1795C08}" type="parTrans">
      <dgm:prSet/>
      <dgm:spPr/>
      <dgm:t>
        <a:bodyPr/>
        <a:lstStyle/>
        <a:p>
          <a:endParaRPr lang="el-GR"/>
        </a:p>
      </dgm:t>
    </dgm:pt>
    <dgm:pt modelId="{97FD6DCB-9B59-4383-BA28-E9050BB1642C}" cxnId="{DD7C1C35-1E23-42CB-900A-9786B1795C08}" type="sibTrans">
      <dgm:prSet/>
      <dgm:spPr/>
      <dgm:t>
        <a:bodyPr/>
        <a:lstStyle/>
        <a:p>
          <a:endParaRPr lang="el-GR"/>
        </a:p>
      </dgm:t>
    </dgm:pt>
    <dgm:pt modelId="{EF62452F-2812-4909-84D8-546822BC5C44}">
      <dgm:prSet phldrT="[Text]"/>
      <dgm:spPr/>
      <dgm:t>
        <a:bodyPr/>
        <a:lstStyle/>
        <a:p>
          <a:r>
            <a:rPr lang="el-GR" b="1" dirty="0"/>
            <a:t>6. Ηγεσία - Οργάνωση &amp; διοίκηση</a:t>
          </a:r>
        </a:p>
      </dgm:t>
    </dgm:pt>
    <dgm:pt modelId="{1AE5FFD8-EDD0-4C7C-A5E6-936594D2FEC5}" cxnId="{0B828708-525B-4CBE-BD32-11D2CEC13C8F}" type="parTrans">
      <dgm:prSet/>
      <dgm:spPr/>
      <dgm:t>
        <a:bodyPr/>
        <a:lstStyle/>
        <a:p>
          <a:endParaRPr lang="el-GR"/>
        </a:p>
      </dgm:t>
    </dgm:pt>
    <dgm:pt modelId="{3F99BC07-0A35-4518-AB98-0763C0E37A7F}" cxnId="{0B828708-525B-4CBE-BD32-11D2CEC13C8F}" type="sibTrans">
      <dgm:prSet/>
      <dgm:spPr/>
      <dgm:t>
        <a:bodyPr/>
        <a:lstStyle/>
        <a:p>
          <a:endParaRPr lang="el-GR"/>
        </a:p>
      </dgm:t>
    </dgm:pt>
    <dgm:pt modelId="{18A24B0E-4018-4A97-AC88-FC3CF4F49149}">
      <dgm:prSet phldrT="[Text]"/>
      <dgm:spPr/>
      <dgm:t>
        <a:bodyPr/>
        <a:lstStyle/>
        <a:p>
          <a:r>
            <a:rPr lang="el-GR" b="1" dirty="0"/>
            <a:t>7. </a:t>
          </a:r>
          <a:r>
            <a:rPr lang="en-US" b="1" dirty="0" err="1"/>
            <a:t>Σχολείο</a:t>
          </a:r>
          <a:r>
            <a:rPr lang="en-US" b="1" dirty="0"/>
            <a:t> </a:t>
          </a:r>
          <a:r>
            <a:rPr lang="el-GR" b="1" dirty="0"/>
            <a:t>&amp;</a:t>
          </a:r>
          <a:r>
            <a:rPr lang="en-US" b="1" dirty="0"/>
            <a:t> </a:t>
          </a:r>
          <a:r>
            <a:rPr lang="en-US" b="1" dirty="0" err="1"/>
            <a:t>κοινότητ</a:t>
          </a:r>
          <a:r>
            <a:rPr lang="en-US" b="1" dirty="0"/>
            <a:t>α </a:t>
          </a:r>
          <a:endParaRPr lang="el-GR" b="1" dirty="0"/>
        </a:p>
      </dgm:t>
    </dgm:pt>
    <dgm:pt modelId="{F0AC3D47-A203-4ECF-BB10-7083B2E735CE}" cxnId="{6DC990A0-4AAC-4CF4-B4E1-7B55EE28EF27}" type="parTrans">
      <dgm:prSet/>
      <dgm:spPr/>
      <dgm:t>
        <a:bodyPr/>
        <a:lstStyle/>
        <a:p>
          <a:endParaRPr lang="el-GR"/>
        </a:p>
      </dgm:t>
    </dgm:pt>
    <dgm:pt modelId="{813E4728-1787-4D54-8722-B715F6AE840B}" cxnId="{6DC990A0-4AAC-4CF4-B4E1-7B55EE28EF27}" type="sibTrans">
      <dgm:prSet/>
      <dgm:spPr/>
      <dgm:t>
        <a:bodyPr/>
        <a:lstStyle/>
        <a:p>
          <a:endParaRPr lang="el-GR"/>
        </a:p>
      </dgm:t>
    </dgm:pt>
    <dgm:pt modelId="{9DFA68BF-B4BC-4A74-96A1-876049566B7D}">
      <dgm:prSet phldrT="[Text]" custT="1"/>
      <dgm:spPr/>
      <dgm:t>
        <a:bodyPr/>
        <a:lstStyle/>
        <a:p>
          <a:r>
            <a:rPr lang="en-US" sz="3200" b="1" kern="1200" dirty="0">
              <a:latin typeface="Calibri" panose="020F0502020204030204"/>
              <a:ea typeface="+mn-ea"/>
              <a:cs typeface="+mn-cs"/>
            </a:rPr>
            <a:t>Επα</a:t>
          </a:r>
          <a:r>
            <a:rPr lang="en-US" sz="3200" b="1" kern="1200" dirty="0" err="1">
              <a:latin typeface="Calibri" panose="020F0502020204030204"/>
              <a:ea typeface="+mn-ea"/>
              <a:cs typeface="+mn-cs"/>
            </a:rPr>
            <a:t>γγελμ</a:t>
          </a:r>
          <a:r>
            <a:rPr lang="en-US" sz="3200" b="1" kern="1200" dirty="0">
              <a:latin typeface="Calibri" panose="020F0502020204030204"/>
              <a:ea typeface="+mn-ea"/>
              <a:cs typeface="+mn-cs"/>
            </a:rPr>
            <a:t>ατική</a:t>
          </a:r>
          <a:r>
            <a:rPr lang="en-US" sz="2900" b="1" kern="1200" dirty="0"/>
            <a:t> </a:t>
          </a:r>
          <a:r>
            <a:rPr lang="en-US" sz="3200" b="1" kern="1200" dirty="0">
              <a:latin typeface="Calibri" panose="020F0502020204030204"/>
              <a:ea typeface="+mn-ea"/>
              <a:cs typeface="+mn-cs"/>
            </a:rPr>
            <a:t>ανάπτυξη</a:t>
          </a:r>
          <a:r>
            <a:rPr lang="el-GR" sz="2900" b="1" kern="1200" dirty="0"/>
            <a:t> </a:t>
          </a:r>
          <a:r>
            <a:rPr lang="en-US" sz="3200" b="1" kern="1200" dirty="0" err="1">
              <a:latin typeface="Calibri" panose="020F0502020204030204"/>
              <a:ea typeface="+mn-ea"/>
              <a:cs typeface="+mn-cs"/>
            </a:rPr>
            <a:t>εκ</a:t>
          </a:r>
          <a:r>
            <a:rPr lang="en-US" sz="3200" b="1" kern="1200" dirty="0">
              <a:latin typeface="Calibri" panose="020F0502020204030204"/>
              <a:ea typeface="+mn-ea"/>
              <a:cs typeface="+mn-cs"/>
            </a:rPr>
            <a:t>π</a:t>
          </a:r>
          <a:r>
            <a:rPr lang="el-GR" sz="3200" b="1" kern="1200" dirty="0">
              <a:latin typeface="Calibri" panose="020F0502020204030204"/>
              <a:ea typeface="+mn-ea"/>
              <a:cs typeface="+mn-cs"/>
            </a:rPr>
            <a:t>/</a:t>
          </a:r>
          <a:r>
            <a:rPr lang="en-US" sz="3200" b="1" kern="1200" dirty="0" err="1">
              <a:latin typeface="Calibri" panose="020F0502020204030204"/>
              <a:ea typeface="+mn-ea"/>
              <a:cs typeface="+mn-cs"/>
            </a:rPr>
            <a:t>κών</a:t>
          </a:r>
          <a:endParaRPr lang="el-GR" sz="3200" b="1" kern="1200" dirty="0">
            <a:latin typeface="Calibri" panose="020F0502020204030204"/>
            <a:ea typeface="+mn-ea"/>
            <a:cs typeface="+mn-cs"/>
          </a:endParaRPr>
        </a:p>
      </dgm:t>
    </dgm:pt>
    <dgm:pt modelId="{256F543C-C0BD-405E-8E2A-F482BC5C0BFC}" cxnId="{87F0E2F1-0632-432F-BBCD-93589A87753A}" type="parTrans">
      <dgm:prSet/>
      <dgm:spPr/>
      <dgm:t>
        <a:bodyPr/>
        <a:lstStyle/>
        <a:p>
          <a:endParaRPr lang="el-GR"/>
        </a:p>
      </dgm:t>
    </dgm:pt>
    <dgm:pt modelId="{12172AEF-5006-47D7-9FEC-BB08948D990E}" cxnId="{87F0E2F1-0632-432F-BBCD-93589A87753A}" type="sibTrans">
      <dgm:prSet/>
      <dgm:spPr/>
      <dgm:t>
        <a:bodyPr/>
        <a:lstStyle/>
        <a:p>
          <a:endParaRPr lang="el-GR"/>
        </a:p>
      </dgm:t>
    </dgm:pt>
    <dgm:pt modelId="{2A9A306A-CD8D-4B23-AF36-6ADEEE6E24DB}">
      <dgm:prSet phldrT="[Text]"/>
      <dgm:spPr/>
      <dgm:t>
        <a:bodyPr/>
        <a:lstStyle/>
        <a:p>
          <a:r>
            <a:rPr lang="el-GR" b="1" dirty="0"/>
            <a:t>8. Συμμετοχή των εκπ/κών σε επιμορφωτικές δράσεις</a:t>
          </a:r>
          <a:endParaRPr lang="el-GR" dirty="0"/>
        </a:p>
      </dgm:t>
    </dgm:pt>
    <dgm:pt modelId="{DF19E692-F30C-4082-9DB2-75765916753C}" cxnId="{FF66924B-1688-44B4-8DEF-6C55A1CBA9C4}" type="parTrans">
      <dgm:prSet/>
      <dgm:spPr/>
      <dgm:t>
        <a:bodyPr/>
        <a:lstStyle/>
        <a:p>
          <a:endParaRPr lang="el-GR"/>
        </a:p>
      </dgm:t>
    </dgm:pt>
    <dgm:pt modelId="{4A503245-C216-4F97-A757-D73E7BA85CB1}" cxnId="{FF66924B-1688-44B4-8DEF-6C55A1CBA9C4}" type="sibTrans">
      <dgm:prSet/>
      <dgm:spPr/>
      <dgm:t>
        <a:bodyPr/>
        <a:lstStyle/>
        <a:p>
          <a:endParaRPr lang="el-GR"/>
        </a:p>
      </dgm:t>
    </dgm:pt>
    <dgm:pt modelId="{3B28835B-D7F0-4FCA-9D83-57B3754E6BD8}">
      <dgm:prSet phldrT="[Text]"/>
      <dgm:spPr/>
      <dgm:t>
        <a:bodyPr/>
        <a:lstStyle/>
        <a:p>
          <a:r>
            <a:rPr lang="el-GR" b="1" dirty="0"/>
            <a:t>9. Συμμετοχή των εκπ/κών σε εθνικά - ευρωπαϊκά προγράμματα </a:t>
          </a:r>
          <a:endParaRPr lang="el-GR" dirty="0"/>
        </a:p>
      </dgm:t>
    </dgm:pt>
    <dgm:pt modelId="{78D0CC62-A64B-4ADD-8B61-716C717754A5}" cxnId="{66014037-DDF5-4E62-B59E-9E1226D1B752}" type="parTrans">
      <dgm:prSet/>
      <dgm:spPr/>
      <dgm:t>
        <a:bodyPr/>
        <a:lstStyle/>
        <a:p>
          <a:endParaRPr lang="el-GR"/>
        </a:p>
      </dgm:t>
    </dgm:pt>
    <dgm:pt modelId="{71DAE6B2-95F6-4577-B27F-0173BB77EC45}" cxnId="{66014037-DDF5-4E62-B59E-9E1226D1B752}" type="sibTrans">
      <dgm:prSet/>
      <dgm:spPr/>
      <dgm:t>
        <a:bodyPr/>
        <a:lstStyle/>
        <a:p>
          <a:endParaRPr lang="el-GR"/>
        </a:p>
      </dgm:t>
    </dgm:pt>
    <dgm:pt modelId="{65446705-7A37-4F99-A550-EA3796046EB0}">
      <dgm:prSet custT="1"/>
      <dgm:spPr/>
      <dgm:t>
        <a:bodyPr/>
        <a:lstStyle/>
        <a:p>
          <a:pPr marL="171450" indent="0"/>
          <a:r>
            <a:rPr lang="el-GR" sz="2200" b="1" kern="1200" dirty="0">
              <a:latin typeface="Calibri" panose="020F0502020204030204"/>
              <a:ea typeface="+mn-ea"/>
              <a:cs typeface="+mn-cs"/>
            </a:rPr>
            <a:t>2. Σ</a:t>
          </a:r>
          <a:r>
            <a:rPr lang="en-US" sz="2200" b="1" kern="1200" dirty="0" err="1">
              <a:latin typeface="Calibri" panose="020F0502020204030204"/>
              <a:ea typeface="+mn-ea"/>
              <a:cs typeface="+mn-cs"/>
            </a:rPr>
            <a:t>χολική</a:t>
          </a:r>
          <a:r>
            <a:rPr lang="el-GR" sz="2200" b="1" kern="1200" dirty="0">
              <a:latin typeface="Calibri" panose="020F0502020204030204"/>
              <a:ea typeface="+mn-ea"/>
              <a:cs typeface="+mn-cs"/>
            </a:rPr>
            <a:t> </a:t>
          </a:r>
          <a:r>
            <a:rPr lang="en-US" sz="2200" b="1" kern="1200" dirty="0" err="1">
              <a:latin typeface="Calibri" panose="020F0502020204030204"/>
              <a:ea typeface="+mn-ea"/>
              <a:cs typeface="+mn-cs"/>
            </a:rPr>
            <a:t>δι</a:t>
          </a:r>
          <a:r>
            <a:rPr lang="en-US" sz="2200" b="1" kern="1200" dirty="0">
              <a:latin typeface="Calibri" panose="020F0502020204030204"/>
              <a:ea typeface="+mn-ea"/>
              <a:cs typeface="+mn-cs"/>
            </a:rPr>
            <a:t>αρροή</a:t>
          </a:r>
          <a:r>
            <a:rPr lang="el-GR" sz="2200" b="1" kern="1200" dirty="0">
              <a:latin typeface="Calibri" panose="020F0502020204030204"/>
              <a:ea typeface="+mn-ea"/>
              <a:cs typeface="+mn-cs"/>
            </a:rPr>
            <a:t> – φ</a:t>
          </a:r>
          <a:r>
            <a:rPr lang="en-US" sz="2200" b="1" kern="1200" dirty="0" err="1">
              <a:latin typeface="Calibri" panose="020F0502020204030204"/>
              <a:ea typeface="+mn-ea"/>
              <a:cs typeface="+mn-cs"/>
            </a:rPr>
            <a:t>οίτηση</a:t>
          </a:r>
          <a:endParaRPr lang="el-GR" sz="2200" b="1" kern="1200" dirty="0">
            <a:latin typeface="Calibri" panose="020F0502020204030204"/>
            <a:ea typeface="+mn-ea"/>
            <a:cs typeface="+mn-cs"/>
          </a:endParaRPr>
        </a:p>
      </dgm:t>
    </dgm:pt>
    <dgm:pt modelId="{171EBC18-7D50-453E-AF2C-A7797814F04F}" cxnId="{AA4056EE-5054-44FE-BDD7-4F07C1385275}" type="parTrans">
      <dgm:prSet/>
      <dgm:spPr/>
      <dgm:t>
        <a:bodyPr/>
        <a:lstStyle/>
        <a:p>
          <a:endParaRPr lang="el-GR"/>
        </a:p>
      </dgm:t>
    </dgm:pt>
    <dgm:pt modelId="{C6062708-C774-425D-97DA-C70293AFBBAA}" cxnId="{AA4056EE-5054-44FE-BDD7-4F07C1385275}" type="sibTrans">
      <dgm:prSet/>
      <dgm:spPr/>
      <dgm:t>
        <a:bodyPr/>
        <a:lstStyle/>
        <a:p>
          <a:endParaRPr lang="el-GR"/>
        </a:p>
      </dgm:t>
    </dgm:pt>
    <dgm:pt modelId="{BB7742C4-5684-4EF7-9C5E-0AE9C775DD4D}">
      <dgm:prSet custT="1"/>
      <dgm:spPr/>
      <dgm:t>
        <a:bodyPr/>
        <a:lstStyle/>
        <a:p>
          <a:pPr marL="171450" indent="0"/>
          <a:r>
            <a:rPr lang="el-GR" sz="2200" b="1" kern="1200" dirty="0">
              <a:latin typeface="Calibri" panose="020F0502020204030204"/>
              <a:ea typeface="+mn-ea"/>
              <a:cs typeface="+mn-cs"/>
            </a:rPr>
            <a:t>3. Σχέσεις μεταξύ μαθητών</a:t>
          </a:r>
        </a:p>
      </dgm:t>
    </dgm:pt>
    <dgm:pt modelId="{E1F02463-B9BB-4F90-8AEE-7DF1E81DBE12}" cxnId="{E61A22FF-283A-4EF7-B9DF-DD2644DED1E1}" type="parTrans">
      <dgm:prSet/>
      <dgm:spPr/>
      <dgm:t>
        <a:bodyPr/>
        <a:lstStyle/>
        <a:p>
          <a:endParaRPr lang="el-GR"/>
        </a:p>
      </dgm:t>
    </dgm:pt>
    <dgm:pt modelId="{C7DF828B-36C1-4FC0-8654-AEF1D4DEE308}" cxnId="{E61A22FF-283A-4EF7-B9DF-DD2644DED1E1}" type="sibTrans">
      <dgm:prSet/>
      <dgm:spPr/>
      <dgm:t>
        <a:bodyPr/>
        <a:lstStyle/>
        <a:p>
          <a:endParaRPr lang="el-GR"/>
        </a:p>
      </dgm:t>
    </dgm:pt>
    <dgm:pt modelId="{3DDFDEAB-190F-440C-AB82-74903D9B8ED7}">
      <dgm:prSet custT="1"/>
      <dgm:spPr/>
      <dgm:t>
        <a:bodyPr/>
        <a:lstStyle/>
        <a:p>
          <a:pPr marL="171450" indent="0"/>
          <a:r>
            <a:rPr lang="el-GR" sz="2200" b="1" kern="1200" dirty="0">
              <a:latin typeface="Calibri" panose="020F0502020204030204"/>
              <a:ea typeface="+mn-ea"/>
              <a:cs typeface="+mn-cs"/>
            </a:rPr>
            <a:t>4. Σχέσεις μεταξύ μαθητών - εκπ/κών</a:t>
          </a:r>
        </a:p>
      </dgm:t>
    </dgm:pt>
    <dgm:pt modelId="{0152E87D-C81A-49A9-A56F-EE0BA8375164}" cxnId="{7D7AD810-2C63-41B4-A0F7-9EE6EE5FB976}" type="parTrans">
      <dgm:prSet/>
      <dgm:spPr/>
      <dgm:t>
        <a:bodyPr/>
        <a:lstStyle/>
        <a:p>
          <a:endParaRPr lang="el-GR"/>
        </a:p>
      </dgm:t>
    </dgm:pt>
    <dgm:pt modelId="{0D05BFDA-0158-4B1C-AF19-9EE4C8741EC2}" cxnId="{7D7AD810-2C63-41B4-A0F7-9EE6EE5FB976}" type="sibTrans">
      <dgm:prSet/>
      <dgm:spPr/>
      <dgm:t>
        <a:bodyPr/>
        <a:lstStyle/>
        <a:p>
          <a:endParaRPr lang="el-GR"/>
        </a:p>
      </dgm:t>
    </dgm:pt>
    <dgm:pt modelId="{5D7EDD7A-B18E-4A7B-805B-9CB3FD62BE98}">
      <dgm:prSet custT="1"/>
      <dgm:spPr/>
      <dgm:t>
        <a:bodyPr/>
        <a:lstStyle/>
        <a:p>
          <a:pPr marL="171450" indent="0"/>
          <a:r>
            <a:rPr lang="el-GR" sz="2200" b="1" kern="1200">
              <a:latin typeface="Calibri" panose="020F0502020204030204"/>
              <a:ea typeface="+mn-ea"/>
              <a:cs typeface="+mn-cs"/>
            </a:rPr>
            <a:t>5. Σχέσεις σχολείου - οικογένειας</a:t>
          </a:r>
          <a:endParaRPr lang="el-GR" sz="2200" b="1" kern="1200" dirty="0">
            <a:latin typeface="Calibri" panose="020F0502020204030204"/>
            <a:ea typeface="+mn-ea"/>
            <a:cs typeface="+mn-cs"/>
          </a:endParaRPr>
        </a:p>
      </dgm:t>
    </dgm:pt>
    <dgm:pt modelId="{02FA7C5C-1BB7-4564-91F4-FDC3CB89F562}" cxnId="{42115AD3-0823-4CBC-9B4F-D1C26783468E}" type="parTrans">
      <dgm:prSet/>
      <dgm:spPr/>
      <dgm:t>
        <a:bodyPr/>
        <a:lstStyle/>
        <a:p>
          <a:endParaRPr lang="el-GR"/>
        </a:p>
      </dgm:t>
    </dgm:pt>
    <dgm:pt modelId="{4F066FAD-4841-44E7-83F0-968456E66E33}" cxnId="{42115AD3-0823-4CBC-9B4F-D1C26783468E}" type="sibTrans">
      <dgm:prSet/>
      <dgm:spPr/>
      <dgm:t>
        <a:bodyPr/>
        <a:lstStyle/>
        <a:p>
          <a:endParaRPr lang="el-GR"/>
        </a:p>
      </dgm:t>
    </dgm:pt>
    <dgm:pt modelId="{1F956227-9684-46A5-9B5A-08F6DBA32DA2}" type="pres">
      <dgm:prSet presAssocID="{33E52679-2DCD-4CAF-BA79-978E62454CF2}" presName="Name0" presStyleCnt="0">
        <dgm:presLayoutVars>
          <dgm:dir/>
          <dgm:animLvl val="lvl"/>
          <dgm:resizeHandles val="exact"/>
        </dgm:presLayoutVars>
      </dgm:prSet>
      <dgm:spPr/>
      <dgm:t>
        <a:bodyPr/>
        <a:lstStyle/>
        <a:p>
          <a:endParaRPr lang="el-GR"/>
        </a:p>
      </dgm:t>
    </dgm:pt>
    <dgm:pt modelId="{5E90B698-122A-4554-A448-68DD5BBBE2CF}" type="pres">
      <dgm:prSet presAssocID="{1F9575A8-0C22-482E-B8D0-8E360F31B945}" presName="linNode" presStyleCnt="0"/>
      <dgm:spPr/>
    </dgm:pt>
    <dgm:pt modelId="{D9CE0F3C-F96E-48D5-B092-ECBE3C529CE6}" type="pres">
      <dgm:prSet presAssocID="{1F9575A8-0C22-482E-B8D0-8E360F31B945}" presName="parentText" presStyleLbl="node1" presStyleIdx="0" presStyleCnt="3">
        <dgm:presLayoutVars>
          <dgm:chMax val="1"/>
          <dgm:bulletEnabled val="1"/>
        </dgm:presLayoutVars>
      </dgm:prSet>
      <dgm:spPr/>
      <dgm:t>
        <a:bodyPr/>
        <a:lstStyle/>
        <a:p>
          <a:endParaRPr lang="el-GR"/>
        </a:p>
      </dgm:t>
    </dgm:pt>
    <dgm:pt modelId="{1E99FF94-EF5F-41C6-9281-016BD1EA17EC}" type="pres">
      <dgm:prSet presAssocID="{1F9575A8-0C22-482E-B8D0-8E360F31B945}" presName="descendantText" presStyleLbl="alignAccFollowNode1" presStyleIdx="0" presStyleCnt="3" custScaleY="127943" custLinFactNeighborX="6530" custLinFactNeighborY="-888">
        <dgm:presLayoutVars>
          <dgm:bulletEnabled val="1"/>
        </dgm:presLayoutVars>
      </dgm:prSet>
      <dgm:spPr/>
      <dgm:t>
        <a:bodyPr/>
        <a:lstStyle/>
        <a:p>
          <a:endParaRPr lang="el-GR"/>
        </a:p>
      </dgm:t>
    </dgm:pt>
    <dgm:pt modelId="{FF3A5625-0FEB-4DBE-862D-71FC99786C65}" type="pres">
      <dgm:prSet presAssocID="{B9EBACE3-1A0A-4688-BD7F-B2A77511CD11}" presName="sp" presStyleCnt="0"/>
      <dgm:spPr/>
    </dgm:pt>
    <dgm:pt modelId="{6BA63E1E-45E2-4284-863E-2B9E86E72A8C}" type="pres">
      <dgm:prSet presAssocID="{69269CCF-D0C0-4A5C-AF78-1C54CD820B65}" presName="linNode" presStyleCnt="0"/>
      <dgm:spPr/>
    </dgm:pt>
    <dgm:pt modelId="{4DF46C8C-2820-4CF5-8838-8D65A7767202}" type="pres">
      <dgm:prSet presAssocID="{69269CCF-D0C0-4A5C-AF78-1C54CD820B65}" presName="parentText" presStyleLbl="node1" presStyleIdx="1" presStyleCnt="3" custLinFactNeighborX="1001" custLinFactNeighborY="692">
        <dgm:presLayoutVars>
          <dgm:chMax val="1"/>
          <dgm:bulletEnabled val="1"/>
        </dgm:presLayoutVars>
      </dgm:prSet>
      <dgm:spPr/>
      <dgm:t>
        <a:bodyPr/>
        <a:lstStyle/>
        <a:p>
          <a:endParaRPr lang="el-GR"/>
        </a:p>
      </dgm:t>
    </dgm:pt>
    <dgm:pt modelId="{29219906-BE8D-4944-A0BB-56FD435CF3D1}" type="pres">
      <dgm:prSet presAssocID="{69269CCF-D0C0-4A5C-AF78-1C54CD820B65}" presName="descendantText" presStyleLbl="alignAccFollowNode1" presStyleIdx="1" presStyleCnt="3">
        <dgm:presLayoutVars>
          <dgm:bulletEnabled val="1"/>
        </dgm:presLayoutVars>
      </dgm:prSet>
      <dgm:spPr/>
      <dgm:t>
        <a:bodyPr/>
        <a:lstStyle/>
        <a:p>
          <a:endParaRPr lang="el-GR"/>
        </a:p>
      </dgm:t>
    </dgm:pt>
    <dgm:pt modelId="{55753AE1-27A9-409E-9732-1C935AAD7555}" type="pres">
      <dgm:prSet presAssocID="{97FD6DCB-9B59-4383-BA28-E9050BB1642C}" presName="sp" presStyleCnt="0"/>
      <dgm:spPr/>
    </dgm:pt>
    <dgm:pt modelId="{4C687AC9-6AB1-4D99-8D48-3E9D3AC8FF60}" type="pres">
      <dgm:prSet presAssocID="{9DFA68BF-B4BC-4A74-96A1-876049566B7D}" presName="linNode" presStyleCnt="0"/>
      <dgm:spPr/>
    </dgm:pt>
    <dgm:pt modelId="{1C279A03-72F9-4A67-99DF-F4B9CC852FA5}" type="pres">
      <dgm:prSet presAssocID="{9DFA68BF-B4BC-4A74-96A1-876049566B7D}" presName="parentText" presStyleLbl="node1" presStyleIdx="2" presStyleCnt="3">
        <dgm:presLayoutVars>
          <dgm:chMax val="1"/>
          <dgm:bulletEnabled val="1"/>
        </dgm:presLayoutVars>
      </dgm:prSet>
      <dgm:spPr/>
      <dgm:t>
        <a:bodyPr/>
        <a:lstStyle/>
        <a:p>
          <a:endParaRPr lang="el-GR"/>
        </a:p>
      </dgm:t>
    </dgm:pt>
    <dgm:pt modelId="{0722AAC2-B965-4A20-B3D0-E8A36ACD4173}" type="pres">
      <dgm:prSet presAssocID="{9DFA68BF-B4BC-4A74-96A1-876049566B7D}" presName="descendantText" presStyleLbl="alignAccFollowNode1" presStyleIdx="2" presStyleCnt="3">
        <dgm:presLayoutVars>
          <dgm:bulletEnabled val="1"/>
        </dgm:presLayoutVars>
      </dgm:prSet>
      <dgm:spPr/>
      <dgm:t>
        <a:bodyPr/>
        <a:lstStyle/>
        <a:p>
          <a:endParaRPr lang="el-GR"/>
        </a:p>
      </dgm:t>
    </dgm:pt>
  </dgm:ptLst>
  <dgm:cxnLst>
    <dgm:cxn modelId="{FF66924B-1688-44B4-8DEF-6C55A1CBA9C4}" srcId="{9DFA68BF-B4BC-4A74-96A1-876049566B7D}" destId="{2A9A306A-CD8D-4B23-AF36-6ADEEE6E24DB}" srcOrd="0" destOrd="0" parTransId="{DF19E692-F30C-4082-9DB2-75765916753C}" sibTransId="{4A503245-C216-4F97-A757-D73E7BA85CB1}"/>
    <dgm:cxn modelId="{42115AD3-0823-4CBC-9B4F-D1C26783468E}" srcId="{1F9575A8-0C22-482E-B8D0-8E360F31B945}" destId="{5D7EDD7A-B18E-4A7B-805B-9CB3FD62BE98}" srcOrd="4" destOrd="0" parTransId="{02FA7C5C-1BB7-4564-91F4-FDC3CB89F562}" sibTransId="{4F066FAD-4841-44E7-83F0-968456E66E33}"/>
    <dgm:cxn modelId="{13F28892-D1F7-4F46-9B6C-191EA2D1C382}" srcId="{1F9575A8-0C22-482E-B8D0-8E360F31B945}" destId="{F8E6C218-CA70-4F11-A073-2F25931FA5A4}" srcOrd="0" destOrd="0" parTransId="{634F281F-299A-4EAF-ABCC-5693A9D69B99}" sibTransId="{2580AFD6-E8B5-457B-805D-95B157878BA3}"/>
    <dgm:cxn modelId="{1FB54158-888D-45CD-B91D-A8BD8766601F}" type="presOf" srcId="{EF62452F-2812-4909-84D8-546822BC5C44}" destId="{29219906-BE8D-4944-A0BB-56FD435CF3D1}" srcOrd="0" destOrd="0" presId="urn:microsoft.com/office/officeart/2005/8/layout/vList5"/>
    <dgm:cxn modelId="{B92575C9-17EE-404C-95BB-4EB2059F0050}" type="presOf" srcId="{1F9575A8-0C22-482E-B8D0-8E360F31B945}" destId="{D9CE0F3C-F96E-48D5-B092-ECBE3C529CE6}" srcOrd="0" destOrd="0" presId="urn:microsoft.com/office/officeart/2005/8/layout/vList5"/>
    <dgm:cxn modelId="{87F0E2F1-0632-432F-BBCD-93589A87753A}" srcId="{33E52679-2DCD-4CAF-BA79-978E62454CF2}" destId="{9DFA68BF-B4BC-4A74-96A1-876049566B7D}" srcOrd="2" destOrd="0" parTransId="{256F543C-C0BD-405E-8E2A-F482BC5C0BFC}" sibTransId="{12172AEF-5006-47D7-9FEC-BB08948D990E}"/>
    <dgm:cxn modelId="{DD7C1C35-1E23-42CB-900A-9786B1795C08}" srcId="{33E52679-2DCD-4CAF-BA79-978E62454CF2}" destId="{69269CCF-D0C0-4A5C-AF78-1C54CD820B65}" srcOrd="1" destOrd="0" parTransId="{00D591AC-9EDB-4F9B-8664-6A6CEFF046F8}" sibTransId="{97FD6DCB-9B59-4383-BA28-E9050BB1642C}"/>
    <dgm:cxn modelId="{66014037-DDF5-4E62-B59E-9E1226D1B752}" srcId="{9DFA68BF-B4BC-4A74-96A1-876049566B7D}" destId="{3B28835B-D7F0-4FCA-9D83-57B3754E6BD8}" srcOrd="1" destOrd="0" parTransId="{78D0CC62-A64B-4ADD-8B61-716C717754A5}" sibTransId="{71DAE6B2-95F6-4577-B27F-0173BB77EC45}"/>
    <dgm:cxn modelId="{7D7AD810-2C63-41B4-A0F7-9EE6EE5FB976}" srcId="{1F9575A8-0C22-482E-B8D0-8E360F31B945}" destId="{3DDFDEAB-190F-440C-AB82-74903D9B8ED7}" srcOrd="3" destOrd="0" parTransId="{0152E87D-C81A-49A9-A56F-EE0BA8375164}" sibTransId="{0D05BFDA-0158-4B1C-AF19-9EE4C8741EC2}"/>
    <dgm:cxn modelId="{6DC990A0-4AAC-4CF4-B4E1-7B55EE28EF27}" srcId="{69269CCF-D0C0-4A5C-AF78-1C54CD820B65}" destId="{18A24B0E-4018-4A97-AC88-FC3CF4F49149}" srcOrd="1" destOrd="0" parTransId="{F0AC3D47-A203-4ECF-BB10-7083B2E735CE}" sibTransId="{813E4728-1787-4D54-8722-B715F6AE840B}"/>
    <dgm:cxn modelId="{B85982C2-E687-4D2D-B2CB-0BEB34BE757A}" type="presOf" srcId="{18A24B0E-4018-4A97-AC88-FC3CF4F49149}" destId="{29219906-BE8D-4944-A0BB-56FD435CF3D1}" srcOrd="0" destOrd="1" presId="urn:microsoft.com/office/officeart/2005/8/layout/vList5"/>
    <dgm:cxn modelId="{82AE2B19-CEAC-4529-BFCB-472652B911D6}" srcId="{33E52679-2DCD-4CAF-BA79-978E62454CF2}" destId="{1F9575A8-0C22-482E-B8D0-8E360F31B945}" srcOrd="0" destOrd="0" parTransId="{B4B712AD-0862-48B5-A4E9-C236F48A1B1D}" sibTransId="{B9EBACE3-1A0A-4688-BD7F-B2A77511CD11}"/>
    <dgm:cxn modelId="{03027088-5C28-462E-B8FF-9C951794F5B7}" type="presOf" srcId="{3DDFDEAB-190F-440C-AB82-74903D9B8ED7}" destId="{1E99FF94-EF5F-41C6-9281-016BD1EA17EC}" srcOrd="0" destOrd="3" presId="urn:microsoft.com/office/officeart/2005/8/layout/vList5"/>
    <dgm:cxn modelId="{08ADE16A-1A4C-4C2B-8D01-37B006717F0F}" type="presOf" srcId="{2A9A306A-CD8D-4B23-AF36-6ADEEE6E24DB}" destId="{0722AAC2-B965-4A20-B3D0-E8A36ACD4173}" srcOrd="0" destOrd="0" presId="urn:microsoft.com/office/officeart/2005/8/layout/vList5"/>
    <dgm:cxn modelId="{74033592-1A3D-473E-804F-5360109842DA}" type="presOf" srcId="{3B28835B-D7F0-4FCA-9D83-57B3754E6BD8}" destId="{0722AAC2-B965-4A20-B3D0-E8A36ACD4173}" srcOrd="0" destOrd="1" presId="urn:microsoft.com/office/officeart/2005/8/layout/vList5"/>
    <dgm:cxn modelId="{F3770586-E57B-4F01-BD63-6D9DE7B6115D}" type="presOf" srcId="{65446705-7A37-4F99-A550-EA3796046EB0}" destId="{1E99FF94-EF5F-41C6-9281-016BD1EA17EC}" srcOrd="0" destOrd="1" presId="urn:microsoft.com/office/officeart/2005/8/layout/vList5"/>
    <dgm:cxn modelId="{85737536-A116-4218-B3B7-954567013265}" type="presOf" srcId="{F8E6C218-CA70-4F11-A073-2F25931FA5A4}" destId="{1E99FF94-EF5F-41C6-9281-016BD1EA17EC}" srcOrd="0" destOrd="0" presId="urn:microsoft.com/office/officeart/2005/8/layout/vList5"/>
    <dgm:cxn modelId="{1B2FD462-6169-4965-AF3E-1C75822046DB}" type="presOf" srcId="{69269CCF-D0C0-4A5C-AF78-1C54CD820B65}" destId="{4DF46C8C-2820-4CF5-8838-8D65A7767202}" srcOrd="0" destOrd="0" presId="urn:microsoft.com/office/officeart/2005/8/layout/vList5"/>
    <dgm:cxn modelId="{1E0FABAA-97D1-4A21-8037-BF9599EB0617}" type="presOf" srcId="{9DFA68BF-B4BC-4A74-96A1-876049566B7D}" destId="{1C279A03-72F9-4A67-99DF-F4B9CC852FA5}" srcOrd="0" destOrd="0" presId="urn:microsoft.com/office/officeart/2005/8/layout/vList5"/>
    <dgm:cxn modelId="{2E7E7837-8D6A-4F95-9225-B4B5FAA2BA0E}" type="presOf" srcId="{33E52679-2DCD-4CAF-BA79-978E62454CF2}" destId="{1F956227-9684-46A5-9B5A-08F6DBA32DA2}" srcOrd="0" destOrd="0" presId="urn:microsoft.com/office/officeart/2005/8/layout/vList5"/>
    <dgm:cxn modelId="{AA4056EE-5054-44FE-BDD7-4F07C1385275}" srcId="{1F9575A8-0C22-482E-B8D0-8E360F31B945}" destId="{65446705-7A37-4F99-A550-EA3796046EB0}" srcOrd="1" destOrd="0" parTransId="{171EBC18-7D50-453E-AF2C-A7797814F04F}" sibTransId="{C6062708-C774-425D-97DA-C70293AFBBAA}"/>
    <dgm:cxn modelId="{92EF633E-ECE9-4728-833C-C9918B3F4CEC}" type="presOf" srcId="{BB7742C4-5684-4EF7-9C5E-0AE9C775DD4D}" destId="{1E99FF94-EF5F-41C6-9281-016BD1EA17EC}" srcOrd="0" destOrd="2" presId="urn:microsoft.com/office/officeart/2005/8/layout/vList5"/>
    <dgm:cxn modelId="{35A1E060-019E-4E11-AB87-DF948AAFBB12}" type="presOf" srcId="{5D7EDD7A-B18E-4A7B-805B-9CB3FD62BE98}" destId="{1E99FF94-EF5F-41C6-9281-016BD1EA17EC}" srcOrd="0" destOrd="4" presId="urn:microsoft.com/office/officeart/2005/8/layout/vList5"/>
    <dgm:cxn modelId="{0B828708-525B-4CBE-BD32-11D2CEC13C8F}" srcId="{69269CCF-D0C0-4A5C-AF78-1C54CD820B65}" destId="{EF62452F-2812-4909-84D8-546822BC5C44}" srcOrd="0" destOrd="0" parTransId="{1AE5FFD8-EDD0-4C7C-A5E6-936594D2FEC5}" sibTransId="{3F99BC07-0A35-4518-AB98-0763C0E37A7F}"/>
    <dgm:cxn modelId="{E61A22FF-283A-4EF7-B9DF-DD2644DED1E1}" srcId="{1F9575A8-0C22-482E-B8D0-8E360F31B945}" destId="{BB7742C4-5684-4EF7-9C5E-0AE9C775DD4D}" srcOrd="2" destOrd="0" parTransId="{E1F02463-B9BB-4F90-8AEE-7DF1E81DBE12}" sibTransId="{C7DF828B-36C1-4FC0-8654-AEF1D4DEE308}"/>
    <dgm:cxn modelId="{2BCD2D11-4EA5-4AEA-B1F6-A83CA5EF84CD}" type="presParOf" srcId="{1F956227-9684-46A5-9B5A-08F6DBA32DA2}" destId="{5E90B698-122A-4554-A448-68DD5BBBE2CF}" srcOrd="0" destOrd="0" presId="urn:microsoft.com/office/officeart/2005/8/layout/vList5"/>
    <dgm:cxn modelId="{C261D7AD-1C1A-46CC-B398-0C3FAB976E7E}" type="presParOf" srcId="{5E90B698-122A-4554-A448-68DD5BBBE2CF}" destId="{D9CE0F3C-F96E-48D5-B092-ECBE3C529CE6}" srcOrd="0" destOrd="0" presId="urn:microsoft.com/office/officeart/2005/8/layout/vList5"/>
    <dgm:cxn modelId="{6B1ACA12-AFD0-414C-B727-422CF1617EA8}" type="presParOf" srcId="{5E90B698-122A-4554-A448-68DD5BBBE2CF}" destId="{1E99FF94-EF5F-41C6-9281-016BD1EA17EC}" srcOrd="1" destOrd="0" presId="urn:microsoft.com/office/officeart/2005/8/layout/vList5"/>
    <dgm:cxn modelId="{71FC1CC7-75D0-4747-8834-1349D32EAF68}" type="presParOf" srcId="{1F956227-9684-46A5-9B5A-08F6DBA32DA2}" destId="{FF3A5625-0FEB-4DBE-862D-71FC99786C65}" srcOrd="1" destOrd="0" presId="urn:microsoft.com/office/officeart/2005/8/layout/vList5"/>
    <dgm:cxn modelId="{9D8BF75A-2327-4EE9-B10D-542AC617165A}" type="presParOf" srcId="{1F956227-9684-46A5-9B5A-08F6DBA32DA2}" destId="{6BA63E1E-45E2-4284-863E-2B9E86E72A8C}" srcOrd="2" destOrd="0" presId="urn:microsoft.com/office/officeart/2005/8/layout/vList5"/>
    <dgm:cxn modelId="{99BD7BB6-EF41-4ADF-B271-376DD57E760A}" type="presParOf" srcId="{6BA63E1E-45E2-4284-863E-2B9E86E72A8C}" destId="{4DF46C8C-2820-4CF5-8838-8D65A7767202}" srcOrd="0" destOrd="0" presId="urn:microsoft.com/office/officeart/2005/8/layout/vList5"/>
    <dgm:cxn modelId="{551EF027-8034-4CBE-9D50-856BBA2E37E0}" type="presParOf" srcId="{6BA63E1E-45E2-4284-863E-2B9E86E72A8C}" destId="{29219906-BE8D-4944-A0BB-56FD435CF3D1}" srcOrd="1" destOrd="0" presId="urn:microsoft.com/office/officeart/2005/8/layout/vList5"/>
    <dgm:cxn modelId="{22EFBC2A-6ACC-4D1B-A73D-77BA8E60B42C}" type="presParOf" srcId="{1F956227-9684-46A5-9B5A-08F6DBA32DA2}" destId="{55753AE1-27A9-409E-9732-1C935AAD7555}" srcOrd="3" destOrd="0" presId="urn:microsoft.com/office/officeart/2005/8/layout/vList5"/>
    <dgm:cxn modelId="{B5DA0CD2-DD0E-49AF-988C-CA22B604A620}" type="presParOf" srcId="{1F956227-9684-46A5-9B5A-08F6DBA32DA2}" destId="{4C687AC9-6AB1-4D99-8D48-3E9D3AC8FF60}" srcOrd="4" destOrd="0" presId="urn:microsoft.com/office/officeart/2005/8/layout/vList5"/>
    <dgm:cxn modelId="{3F345121-4E86-481C-A054-A05B6DE4EF41}" type="presParOf" srcId="{4C687AC9-6AB1-4D99-8D48-3E9D3AC8FF60}" destId="{1C279A03-72F9-4A67-99DF-F4B9CC852FA5}" srcOrd="0" destOrd="0" presId="urn:microsoft.com/office/officeart/2005/8/layout/vList5"/>
    <dgm:cxn modelId="{3E40534E-3BEA-4B0A-865C-50190E84D0B4}" type="presParOf" srcId="{4C687AC9-6AB1-4D99-8D48-3E9D3AC8FF60}" destId="{0722AAC2-B965-4A20-B3D0-E8A36ACD4173}" srcOrd="1" destOrd="0" presId="urn:microsoft.com/office/officeart/2005/8/layout/vList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E1D259B-76E8-44FD-AF75-892E2C3B0496}"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l-GR"/>
        </a:p>
      </dgm:t>
    </dgm:pt>
    <dgm:pt modelId="{32A630CA-1A00-453F-9D69-CB6EDF03D891}">
      <dgm:prSet phldrT="[Κείμενο]"/>
      <dgm:spPr/>
      <dgm:t>
        <a:bodyPr/>
        <a:lstStyle/>
        <a:p>
          <a:r>
            <a:rPr lang="el-GR" b="1" dirty="0"/>
            <a:t>Συλλογικός προγραμματισμός</a:t>
          </a:r>
        </a:p>
      </dgm:t>
    </dgm:pt>
    <dgm:pt modelId="{6275D31F-8AFD-447B-86E1-49E3CEAA6B8D}" cxnId="{23D109BE-EA57-41E9-B66C-4F6D122FDAED}" type="parTrans">
      <dgm:prSet/>
      <dgm:spPr/>
      <dgm:t>
        <a:bodyPr/>
        <a:lstStyle/>
        <a:p>
          <a:endParaRPr lang="el-GR"/>
        </a:p>
      </dgm:t>
    </dgm:pt>
    <dgm:pt modelId="{56BFB035-0098-4946-B5A9-9E6C4BC7BC1F}" cxnId="{23D109BE-EA57-41E9-B66C-4F6D122FDAED}" type="sibTrans">
      <dgm:prSet/>
      <dgm:spPr/>
      <dgm:t>
        <a:bodyPr/>
        <a:lstStyle/>
        <a:p>
          <a:endParaRPr lang="el-GR"/>
        </a:p>
      </dgm:t>
    </dgm:pt>
    <dgm:pt modelId="{B27B3B9C-882F-4C4A-9D6D-3A055B24461F}">
      <dgm:prSet phldrT="[Κείμενο]"/>
      <dgm:spPr/>
      <dgm:t>
        <a:bodyPr/>
        <a:lstStyle/>
        <a:p>
          <a:r>
            <a:rPr lang="el-GR" dirty="0"/>
            <a:t>Καθορισμός εκπαιδευτικών στόχων</a:t>
          </a:r>
        </a:p>
      </dgm:t>
    </dgm:pt>
    <dgm:pt modelId="{27D5D549-A59A-458B-8EFE-612BDCD767DD}" cxnId="{E445439D-E6DC-4E33-9383-90FF859D30F1}" type="parTrans">
      <dgm:prSet/>
      <dgm:spPr/>
      <dgm:t>
        <a:bodyPr/>
        <a:lstStyle/>
        <a:p>
          <a:endParaRPr lang="el-GR"/>
        </a:p>
      </dgm:t>
    </dgm:pt>
    <dgm:pt modelId="{370ACA36-EDB7-477C-A7DC-D66945E928DD}" cxnId="{E445439D-E6DC-4E33-9383-90FF859D30F1}" type="sibTrans">
      <dgm:prSet/>
      <dgm:spPr/>
      <dgm:t>
        <a:bodyPr/>
        <a:lstStyle/>
        <a:p>
          <a:endParaRPr lang="el-GR"/>
        </a:p>
      </dgm:t>
    </dgm:pt>
    <dgm:pt modelId="{CF1EB7CE-1FBA-48E9-B244-0EF1520F20B2}">
      <dgm:prSet phldrT="[Κείμενο]"/>
      <dgm:spPr/>
      <dgm:t>
        <a:bodyPr/>
        <a:lstStyle/>
        <a:p>
          <a:r>
            <a:rPr lang="el-GR" b="1" dirty="0"/>
            <a:t>Έκθεση Εσωτερικής Αξιολόγησης σχολείου</a:t>
          </a:r>
        </a:p>
      </dgm:t>
    </dgm:pt>
    <dgm:pt modelId="{EE9F0FB9-28E3-467A-9594-8909430AAD56}" cxnId="{1F3CE3E6-CF43-4A1F-90A8-39ADF5285157}" type="parTrans">
      <dgm:prSet/>
      <dgm:spPr/>
      <dgm:t>
        <a:bodyPr/>
        <a:lstStyle/>
        <a:p>
          <a:endParaRPr lang="el-GR"/>
        </a:p>
      </dgm:t>
    </dgm:pt>
    <dgm:pt modelId="{15D9EA24-090D-460A-8A0C-54C0E23FBB0C}" cxnId="{1F3CE3E6-CF43-4A1F-90A8-39ADF5285157}" type="sibTrans">
      <dgm:prSet/>
      <dgm:spPr/>
      <dgm:t>
        <a:bodyPr/>
        <a:lstStyle/>
        <a:p>
          <a:endParaRPr lang="el-GR"/>
        </a:p>
      </dgm:t>
    </dgm:pt>
    <dgm:pt modelId="{2B4E3F92-BE36-4778-AD0B-1E465D3568F1}">
      <dgm:prSet phldrT="[Κείμενο]"/>
      <dgm:spPr/>
      <dgm:t>
        <a:bodyPr/>
        <a:lstStyle/>
        <a:p>
          <a:r>
            <a:rPr lang="el-GR" dirty="0"/>
            <a:t>Αποτίμηση των λειτουργιών του σχολείου ως προς καθορισμένους άξονες</a:t>
          </a:r>
        </a:p>
      </dgm:t>
    </dgm:pt>
    <dgm:pt modelId="{CEC9042E-ED45-4005-A3B0-F54F16897083}" cxnId="{D2BBD0EF-1830-4E74-830B-D801BA820955}" type="parTrans">
      <dgm:prSet/>
      <dgm:spPr/>
      <dgm:t>
        <a:bodyPr/>
        <a:lstStyle/>
        <a:p>
          <a:endParaRPr lang="el-GR"/>
        </a:p>
      </dgm:t>
    </dgm:pt>
    <dgm:pt modelId="{C19F3D87-704A-4B4C-9B68-B2A7FF23B974}" cxnId="{D2BBD0EF-1830-4E74-830B-D801BA820955}" type="sibTrans">
      <dgm:prSet/>
      <dgm:spPr/>
      <dgm:t>
        <a:bodyPr/>
        <a:lstStyle/>
        <a:p>
          <a:endParaRPr lang="el-GR"/>
        </a:p>
      </dgm:t>
    </dgm:pt>
    <dgm:pt modelId="{B0781FF3-B381-4C6D-849C-7E640B7135E8}">
      <dgm:prSet phldrT="[Κείμενο]"/>
      <dgm:spPr/>
      <dgm:t>
        <a:bodyPr/>
        <a:lstStyle/>
        <a:p>
          <a:r>
            <a:rPr lang="el-GR" dirty="0"/>
            <a:t>Εντοπισμός θετικών σημείων &amp; σημείων προς βελτίωση</a:t>
          </a:r>
        </a:p>
      </dgm:t>
    </dgm:pt>
    <dgm:pt modelId="{EA6EDF60-2F4C-46D0-A846-A71465B953E2}" cxnId="{83DA91FD-1EE1-40EF-BB97-21777ED62364}" type="parTrans">
      <dgm:prSet/>
      <dgm:spPr/>
      <dgm:t>
        <a:bodyPr/>
        <a:lstStyle/>
        <a:p>
          <a:endParaRPr lang="el-GR"/>
        </a:p>
      </dgm:t>
    </dgm:pt>
    <dgm:pt modelId="{A04A847D-656C-413F-8CEC-DEEB23FF5C98}" cxnId="{83DA91FD-1EE1-40EF-BB97-21777ED62364}" type="sibTrans">
      <dgm:prSet/>
      <dgm:spPr/>
      <dgm:t>
        <a:bodyPr/>
        <a:lstStyle/>
        <a:p>
          <a:endParaRPr lang="el-GR"/>
        </a:p>
      </dgm:t>
    </dgm:pt>
    <dgm:pt modelId="{75F26BA9-C200-4553-BBEA-937A41091974}">
      <dgm:prSet phldrT="[Κείμενο]"/>
      <dgm:spPr/>
      <dgm:t>
        <a:bodyPr/>
        <a:lstStyle/>
        <a:p>
          <a:r>
            <a:rPr lang="el-GR" dirty="0"/>
            <a:t>Αποτίμηση Δράσεων βελτίωσης </a:t>
          </a:r>
        </a:p>
      </dgm:t>
    </dgm:pt>
    <dgm:pt modelId="{8DC00294-D540-47B8-B2FE-03D9ECC74CA9}" cxnId="{850E15E4-60CF-47A9-8CB5-222DEC796DFC}" type="parTrans">
      <dgm:prSet/>
      <dgm:spPr/>
      <dgm:t>
        <a:bodyPr/>
        <a:lstStyle/>
        <a:p>
          <a:endParaRPr lang="el-GR"/>
        </a:p>
      </dgm:t>
    </dgm:pt>
    <dgm:pt modelId="{69554FF8-4C2F-4B8D-B339-C1867B30E571}" cxnId="{850E15E4-60CF-47A9-8CB5-222DEC796DFC}" type="sibTrans">
      <dgm:prSet/>
      <dgm:spPr/>
      <dgm:t>
        <a:bodyPr/>
        <a:lstStyle/>
        <a:p>
          <a:endParaRPr lang="el-GR"/>
        </a:p>
      </dgm:t>
    </dgm:pt>
    <dgm:pt modelId="{BAC9FC6C-8855-434D-8A5B-4AF9D50ABDEB}">
      <dgm:prSet phldrT="[Κείμενο]"/>
      <dgm:spPr/>
      <dgm:t>
        <a:bodyPr/>
        <a:lstStyle/>
        <a:p>
          <a:r>
            <a:rPr lang="el-GR" dirty="0"/>
            <a:t>Ανάδειξη – διάχυση πρακτικών &amp; προτάσεις</a:t>
          </a:r>
        </a:p>
      </dgm:t>
    </dgm:pt>
    <dgm:pt modelId="{12232962-6ECE-41BA-B065-8C3DF66A92BE}" cxnId="{DC80F4CA-B8F0-4A69-AA26-7AA3AB455C2C}" type="parTrans">
      <dgm:prSet/>
      <dgm:spPr/>
      <dgm:t>
        <a:bodyPr/>
        <a:lstStyle/>
        <a:p>
          <a:endParaRPr lang="el-GR"/>
        </a:p>
      </dgm:t>
    </dgm:pt>
    <dgm:pt modelId="{3F83349C-0E82-4851-B9B8-83232B8D064E}" cxnId="{DC80F4CA-B8F0-4A69-AA26-7AA3AB455C2C}" type="sibTrans">
      <dgm:prSet/>
      <dgm:spPr/>
      <dgm:t>
        <a:bodyPr/>
        <a:lstStyle/>
        <a:p>
          <a:endParaRPr lang="el-GR"/>
        </a:p>
      </dgm:t>
    </dgm:pt>
    <dgm:pt modelId="{85FD8B69-5A6B-4645-BB10-ABE326D3EFE9}">
      <dgm:prSet phldrT="[Κείμενο]"/>
      <dgm:spPr/>
      <dgm:t>
        <a:bodyPr/>
        <a:lstStyle/>
        <a:p>
          <a:r>
            <a:rPr lang="el-GR" b="1" dirty="0"/>
            <a:t>Εκθέσεις Εξωτερικής Αξιολόγησης σχολείων </a:t>
          </a:r>
        </a:p>
      </dgm:t>
    </dgm:pt>
    <dgm:pt modelId="{096C8E2A-3E77-4957-BF98-91A9F501AA6E}" cxnId="{284E0F04-0F0C-45F3-AB2A-57807E72F67C}" type="parTrans">
      <dgm:prSet/>
      <dgm:spPr/>
      <dgm:t>
        <a:bodyPr/>
        <a:lstStyle/>
        <a:p>
          <a:endParaRPr lang="el-GR"/>
        </a:p>
      </dgm:t>
    </dgm:pt>
    <dgm:pt modelId="{68E6C72B-9C9D-4947-932F-AFF0F81DA72C}" cxnId="{284E0F04-0F0C-45F3-AB2A-57807E72F67C}" type="sibTrans">
      <dgm:prSet/>
      <dgm:spPr/>
      <dgm:t>
        <a:bodyPr/>
        <a:lstStyle/>
        <a:p>
          <a:endParaRPr lang="el-GR"/>
        </a:p>
      </dgm:t>
    </dgm:pt>
    <dgm:pt modelId="{6F4186E0-54BF-4F60-896C-E055C41527EC}">
      <dgm:prSet/>
      <dgm:spPr/>
      <dgm:t>
        <a:bodyPr/>
        <a:lstStyle/>
        <a:p>
          <a:r>
            <a:rPr lang="el-GR" dirty="0"/>
            <a:t>Αποτίμηση του έργου του σχολείου</a:t>
          </a:r>
        </a:p>
      </dgm:t>
    </dgm:pt>
    <dgm:pt modelId="{0BFF32C0-F411-40CC-A97B-BE76E8192F69}" cxnId="{F65CAAFE-4D64-4C32-BD65-5F82EF601E2E}" type="parTrans">
      <dgm:prSet/>
      <dgm:spPr/>
      <dgm:t>
        <a:bodyPr/>
        <a:lstStyle/>
        <a:p>
          <a:endParaRPr lang="el-GR"/>
        </a:p>
      </dgm:t>
    </dgm:pt>
    <dgm:pt modelId="{3F927869-2A07-40EE-96E7-EE9E40A893CE}" cxnId="{F65CAAFE-4D64-4C32-BD65-5F82EF601E2E}" type="sibTrans">
      <dgm:prSet/>
      <dgm:spPr/>
      <dgm:t>
        <a:bodyPr/>
        <a:lstStyle/>
        <a:p>
          <a:endParaRPr lang="el-GR"/>
        </a:p>
      </dgm:t>
    </dgm:pt>
    <dgm:pt modelId="{049402D3-BBCB-4CA5-A878-C577C9A464A0}">
      <dgm:prSet/>
      <dgm:spPr/>
      <dgm:t>
        <a:bodyPr/>
        <a:lstStyle/>
        <a:p>
          <a:r>
            <a:rPr lang="el-GR" dirty="0"/>
            <a:t>Εντοπισμός θετικών σημείων &amp; σημείων προς βελτίωση</a:t>
          </a:r>
        </a:p>
      </dgm:t>
    </dgm:pt>
    <dgm:pt modelId="{3DF8F067-BC09-4EB0-9696-C5FE0942246C}" cxnId="{B0A9DAE7-9665-49AB-816A-3E286B589649}" type="parTrans">
      <dgm:prSet/>
      <dgm:spPr/>
      <dgm:t>
        <a:bodyPr/>
        <a:lstStyle/>
        <a:p>
          <a:endParaRPr lang="el-GR"/>
        </a:p>
      </dgm:t>
    </dgm:pt>
    <dgm:pt modelId="{FE4DCBE9-ABBB-4BA9-8AE5-A2637DB21823}" cxnId="{B0A9DAE7-9665-49AB-816A-3E286B589649}" type="sibTrans">
      <dgm:prSet/>
      <dgm:spPr/>
      <dgm:t>
        <a:bodyPr/>
        <a:lstStyle/>
        <a:p>
          <a:endParaRPr lang="el-GR"/>
        </a:p>
      </dgm:t>
    </dgm:pt>
    <dgm:pt modelId="{B4752181-2403-4EF7-960B-CAA36C4A66BF}">
      <dgm:prSet/>
      <dgm:spPr/>
      <dgm:t>
        <a:bodyPr/>
        <a:lstStyle/>
        <a:p>
          <a:r>
            <a:rPr lang="el-GR" dirty="0"/>
            <a:t>Αποτίμηση Δράσεων βελτίωσης</a:t>
          </a:r>
        </a:p>
      </dgm:t>
    </dgm:pt>
    <dgm:pt modelId="{EC6F4CCB-DB7B-48FA-919D-5FBBA4E41D66}" cxnId="{92626857-810C-4658-8FAF-89B378A59EAE}" type="parTrans">
      <dgm:prSet/>
      <dgm:spPr/>
      <dgm:t>
        <a:bodyPr/>
        <a:lstStyle/>
        <a:p>
          <a:endParaRPr lang="el-GR"/>
        </a:p>
      </dgm:t>
    </dgm:pt>
    <dgm:pt modelId="{DA5F5D19-D448-4CA3-A9BB-AB44087F6F45}" cxnId="{92626857-810C-4658-8FAF-89B378A59EAE}" type="sibTrans">
      <dgm:prSet/>
      <dgm:spPr/>
      <dgm:t>
        <a:bodyPr/>
        <a:lstStyle/>
        <a:p>
          <a:endParaRPr lang="el-GR"/>
        </a:p>
      </dgm:t>
    </dgm:pt>
    <dgm:pt modelId="{464E6E56-58E2-4844-AA23-2D96E846B646}">
      <dgm:prSet/>
      <dgm:spPr/>
      <dgm:t>
        <a:bodyPr/>
        <a:lstStyle/>
        <a:p>
          <a:r>
            <a:rPr lang="el-GR" dirty="0"/>
            <a:t>Διάχυση Καλών Πρακτικών</a:t>
          </a:r>
        </a:p>
      </dgm:t>
    </dgm:pt>
    <dgm:pt modelId="{1EF1389C-01A4-42A0-8D7C-9E76E26C7CFD}" cxnId="{DCA3EB41-2D67-469E-B99F-5E5D65BFA0C3}" type="parTrans">
      <dgm:prSet/>
      <dgm:spPr/>
      <dgm:t>
        <a:bodyPr/>
        <a:lstStyle/>
        <a:p>
          <a:endParaRPr lang="el-GR"/>
        </a:p>
      </dgm:t>
    </dgm:pt>
    <dgm:pt modelId="{2DC80D89-CD37-48AA-81E1-D32E0AF33A50}" cxnId="{DCA3EB41-2D67-469E-B99F-5E5D65BFA0C3}" type="sibTrans">
      <dgm:prSet/>
      <dgm:spPr/>
      <dgm:t>
        <a:bodyPr/>
        <a:lstStyle/>
        <a:p>
          <a:endParaRPr lang="el-GR"/>
        </a:p>
      </dgm:t>
    </dgm:pt>
    <dgm:pt modelId="{25AE3E94-1F5F-4042-BD76-45D2E70F2004}">
      <dgm:prSet/>
      <dgm:spPr/>
      <dgm:t>
        <a:bodyPr/>
        <a:lstStyle/>
        <a:p>
          <a:r>
            <a:rPr lang="el-GR" b="0" dirty="0"/>
            <a:t>Προτάσεις για επιμορφώσεις</a:t>
          </a:r>
        </a:p>
      </dgm:t>
    </dgm:pt>
    <dgm:pt modelId="{E4C6BFC7-4210-4570-9186-53044788A276}" cxnId="{6F9FB26A-AE8D-466E-BC3B-71E582AA3088}" type="parTrans">
      <dgm:prSet/>
      <dgm:spPr/>
      <dgm:t>
        <a:bodyPr/>
        <a:lstStyle/>
        <a:p>
          <a:endParaRPr lang="el-GR"/>
        </a:p>
      </dgm:t>
    </dgm:pt>
    <dgm:pt modelId="{C49F3D92-DDA1-4101-B3FC-5B627109A069}" cxnId="{6F9FB26A-AE8D-466E-BC3B-71E582AA3088}" type="sibTrans">
      <dgm:prSet/>
      <dgm:spPr/>
      <dgm:t>
        <a:bodyPr/>
        <a:lstStyle/>
        <a:p>
          <a:endParaRPr lang="el-GR"/>
        </a:p>
      </dgm:t>
    </dgm:pt>
    <dgm:pt modelId="{DC994355-58ED-491D-9219-7FED37A3B5CE}">
      <dgm:prSet/>
      <dgm:spPr/>
      <dgm:t>
        <a:bodyPr/>
        <a:lstStyle/>
        <a:p>
          <a:r>
            <a:rPr lang="el-GR" b="0" dirty="0"/>
            <a:t>Ανάδειξη αναγκών και τάσεων σε τοπικό, περιφερειακό και εθνικό επίπεδο</a:t>
          </a:r>
        </a:p>
      </dgm:t>
    </dgm:pt>
    <dgm:pt modelId="{15D1DBE1-6886-449A-BC82-7F9608395914}" cxnId="{5A51C060-05D0-49A7-BD51-9E31D05476E8}" type="parTrans">
      <dgm:prSet/>
      <dgm:spPr/>
      <dgm:t>
        <a:bodyPr/>
        <a:lstStyle/>
        <a:p>
          <a:endParaRPr lang="el-GR"/>
        </a:p>
      </dgm:t>
    </dgm:pt>
    <dgm:pt modelId="{83E1CCDC-2218-4890-BE7B-D764F703EF52}" cxnId="{5A51C060-05D0-49A7-BD51-9E31D05476E8}" type="sibTrans">
      <dgm:prSet/>
      <dgm:spPr/>
      <dgm:t>
        <a:bodyPr/>
        <a:lstStyle/>
        <a:p>
          <a:endParaRPr lang="el-GR"/>
        </a:p>
      </dgm:t>
    </dgm:pt>
    <dgm:pt modelId="{3F2462CF-BA47-4318-9E62-80F7B0F26800}">
      <dgm:prSet phldrT="[Κείμενο]"/>
      <dgm:spPr/>
      <dgm:t>
        <a:bodyPr/>
        <a:lstStyle/>
        <a:p>
          <a:r>
            <a:rPr lang="el-GR" dirty="0"/>
            <a:t>Σχεδιασμός συλλογικών δράσεων βελτίωσης</a:t>
          </a:r>
        </a:p>
      </dgm:t>
    </dgm:pt>
    <dgm:pt modelId="{505FAD26-2D86-4527-928C-E18CBE0DA318}" cxnId="{10CA66E7-6B0D-4748-B927-39B7D8086AE7}" type="parTrans">
      <dgm:prSet/>
      <dgm:spPr/>
      <dgm:t>
        <a:bodyPr/>
        <a:lstStyle/>
        <a:p>
          <a:endParaRPr lang="el-GR"/>
        </a:p>
      </dgm:t>
    </dgm:pt>
    <dgm:pt modelId="{BDC59DD9-B3C0-46BD-9CD9-38381EEA82DE}" cxnId="{10CA66E7-6B0D-4748-B927-39B7D8086AE7}" type="sibTrans">
      <dgm:prSet/>
      <dgm:spPr/>
      <dgm:t>
        <a:bodyPr/>
        <a:lstStyle/>
        <a:p>
          <a:endParaRPr lang="el-GR"/>
        </a:p>
      </dgm:t>
    </dgm:pt>
    <dgm:pt modelId="{B5B9B2A9-54D8-41EE-A05F-A63ECEB0ED2E}" type="pres">
      <dgm:prSet presAssocID="{5E1D259B-76E8-44FD-AF75-892E2C3B0496}" presName="linear" presStyleCnt="0">
        <dgm:presLayoutVars>
          <dgm:animLvl val="lvl"/>
          <dgm:resizeHandles val="exact"/>
        </dgm:presLayoutVars>
      </dgm:prSet>
      <dgm:spPr/>
      <dgm:t>
        <a:bodyPr/>
        <a:lstStyle/>
        <a:p>
          <a:endParaRPr lang="el-GR"/>
        </a:p>
      </dgm:t>
    </dgm:pt>
    <dgm:pt modelId="{9D0A543E-C562-4AF7-8F32-2DC717BBDB41}" type="pres">
      <dgm:prSet presAssocID="{32A630CA-1A00-453F-9D69-CB6EDF03D891}" presName="parentText" presStyleLbl="node1" presStyleIdx="0" presStyleCnt="3">
        <dgm:presLayoutVars>
          <dgm:chMax val="0"/>
          <dgm:bulletEnabled val="1"/>
        </dgm:presLayoutVars>
      </dgm:prSet>
      <dgm:spPr/>
      <dgm:t>
        <a:bodyPr/>
        <a:lstStyle/>
        <a:p>
          <a:endParaRPr lang="el-GR"/>
        </a:p>
      </dgm:t>
    </dgm:pt>
    <dgm:pt modelId="{891946E1-FFD9-4A13-AA31-3864B7735E73}" type="pres">
      <dgm:prSet presAssocID="{32A630CA-1A00-453F-9D69-CB6EDF03D891}" presName="childText" presStyleLbl="revTx" presStyleIdx="0" presStyleCnt="3">
        <dgm:presLayoutVars>
          <dgm:bulletEnabled val="1"/>
        </dgm:presLayoutVars>
      </dgm:prSet>
      <dgm:spPr/>
      <dgm:t>
        <a:bodyPr/>
        <a:lstStyle/>
        <a:p>
          <a:endParaRPr lang="el-GR"/>
        </a:p>
      </dgm:t>
    </dgm:pt>
    <dgm:pt modelId="{BA1D4002-F7A6-4901-8823-61ABE7B4B05A}" type="pres">
      <dgm:prSet presAssocID="{CF1EB7CE-1FBA-48E9-B244-0EF1520F20B2}" presName="parentText" presStyleLbl="node1" presStyleIdx="1" presStyleCnt="3">
        <dgm:presLayoutVars>
          <dgm:chMax val="0"/>
          <dgm:bulletEnabled val="1"/>
        </dgm:presLayoutVars>
      </dgm:prSet>
      <dgm:spPr/>
      <dgm:t>
        <a:bodyPr/>
        <a:lstStyle/>
        <a:p>
          <a:endParaRPr lang="el-GR"/>
        </a:p>
      </dgm:t>
    </dgm:pt>
    <dgm:pt modelId="{1CA6C1AF-9394-4F83-A618-3F0DCF5CFABD}" type="pres">
      <dgm:prSet presAssocID="{CF1EB7CE-1FBA-48E9-B244-0EF1520F20B2}" presName="childText" presStyleLbl="revTx" presStyleIdx="1" presStyleCnt="3">
        <dgm:presLayoutVars>
          <dgm:bulletEnabled val="1"/>
        </dgm:presLayoutVars>
      </dgm:prSet>
      <dgm:spPr/>
      <dgm:t>
        <a:bodyPr/>
        <a:lstStyle/>
        <a:p>
          <a:endParaRPr lang="el-GR"/>
        </a:p>
      </dgm:t>
    </dgm:pt>
    <dgm:pt modelId="{6AA0E2E9-E48F-4639-BB29-7CD539C8CE5E}" type="pres">
      <dgm:prSet presAssocID="{85FD8B69-5A6B-4645-BB10-ABE326D3EFE9}" presName="parentText" presStyleLbl="node1" presStyleIdx="2" presStyleCnt="3">
        <dgm:presLayoutVars>
          <dgm:chMax val="0"/>
          <dgm:bulletEnabled val="1"/>
        </dgm:presLayoutVars>
      </dgm:prSet>
      <dgm:spPr/>
      <dgm:t>
        <a:bodyPr/>
        <a:lstStyle/>
        <a:p>
          <a:endParaRPr lang="el-GR"/>
        </a:p>
      </dgm:t>
    </dgm:pt>
    <dgm:pt modelId="{0369830B-4AF6-4B2F-82C4-2F34A389F55B}" type="pres">
      <dgm:prSet presAssocID="{85FD8B69-5A6B-4645-BB10-ABE326D3EFE9}" presName="childText" presStyleLbl="revTx" presStyleIdx="2" presStyleCnt="3">
        <dgm:presLayoutVars>
          <dgm:bulletEnabled val="1"/>
        </dgm:presLayoutVars>
      </dgm:prSet>
      <dgm:spPr/>
      <dgm:t>
        <a:bodyPr/>
        <a:lstStyle/>
        <a:p>
          <a:endParaRPr lang="el-GR"/>
        </a:p>
      </dgm:t>
    </dgm:pt>
  </dgm:ptLst>
  <dgm:cxnLst>
    <dgm:cxn modelId="{7651678A-681D-4AE6-AFCC-4C5274D8CA79}" type="presOf" srcId="{85FD8B69-5A6B-4645-BB10-ABE326D3EFE9}" destId="{6AA0E2E9-E48F-4639-BB29-7CD539C8CE5E}" srcOrd="0" destOrd="0" presId="urn:microsoft.com/office/officeart/2005/8/layout/vList2"/>
    <dgm:cxn modelId="{77CB9864-0C44-4388-8B6D-F3DB3D0E9754}" type="presOf" srcId="{B27B3B9C-882F-4C4A-9D6D-3A055B24461F}" destId="{891946E1-FFD9-4A13-AA31-3864B7735E73}" srcOrd="0" destOrd="0" presId="urn:microsoft.com/office/officeart/2005/8/layout/vList2"/>
    <dgm:cxn modelId="{83DA91FD-1EE1-40EF-BB97-21777ED62364}" srcId="{CF1EB7CE-1FBA-48E9-B244-0EF1520F20B2}" destId="{B0781FF3-B381-4C6D-849C-7E640B7135E8}" srcOrd="1" destOrd="0" parTransId="{EA6EDF60-2F4C-46D0-A846-A71465B953E2}" sibTransId="{A04A847D-656C-413F-8CEC-DEEB23FF5C98}"/>
    <dgm:cxn modelId="{5A51C060-05D0-49A7-BD51-9E31D05476E8}" srcId="{85FD8B69-5A6B-4645-BB10-ABE326D3EFE9}" destId="{DC994355-58ED-491D-9219-7FED37A3B5CE}" srcOrd="5" destOrd="0" parTransId="{15D1DBE1-6886-449A-BC82-7F9608395914}" sibTransId="{83E1CCDC-2218-4890-BE7B-D764F703EF52}"/>
    <dgm:cxn modelId="{92626857-810C-4658-8FAF-89B378A59EAE}" srcId="{85FD8B69-5A6B-4645-BB10-ABE326D3EFE9}" destId="{B4752181-2403-4EF7-960B-CAA36C4A66BF}" srcOrd="2" destOrd="0" parTransId="{EC6F4CCB-DB7B-48FA-919D-5FBBA4E41D66}" sibTransId="{DA5F5D19-D448-4CA3-A9BB-AB44087F6F45}"/>
    <dgm:cxn modelId="{0547A90F-7370-4C38-98B8-62547D23DCB1}" type="presOf" srcId="{B0781FF3-B381-4C6D-849C-7E640B7135E8}" destId="{1CA6C1AF-9394-4F83-A618-3F0DCF5CFABD}" srcOrd="0" destOrd="1" presId="urn:microsoft.com/office/officeart/2005/8/layout/vList2"/>
    <dgm:cxn modelId="{284E0F04-0F0C-45F3-AB2A-57807E72F67C}" srcId="{5E1D259B-76E8-44FD-AF75-892E2C3B0496}" destId="{85FD8B69-5A6B-4645-BB10-ABE326D3EFE9}" srcOrd="2" destOrd="0" parTransId="{096C8E2A-3E77-4957-BF98-91A9F501AA6E}" sibTransId="{68E6C72B-9C9D-4947-932F-AFF0F81DA72C}"/>
    <dgm:cxn modelId="{B0A9DAE7-9665-49AB-816A-3E286B589649}" srcId="{85FD8B69-5A6B-4645-BB10-ABE326D3EFE9}" destId="{049402D3-BBCB-4CA5-A878-C577C9A464A0}" srcOrd="1" destOrd="0" parTransId="{3DF8F067-BC09-4EB0-9696-C5FE0942246C}" sibTransId="{FE4DCBE9-ABBB-4BA9-8AE5-A2637DB21823}"/>
    <dgm:cxn modelId="{D2BBD0EF-1830-4E74-830B-D801BA820955}" srcId="{CF1EB7CE-1FBA-48E9-B244-0EF1520F20B2}" destId="{2B4E3F92-BE36-4778-AD0B-1E465D3568F1}" srcOrd="0" destOrd="0" parTransId="{CEC9042E-ED45-4005-A3B0-F54F16897083}" sibTransId="{C19F3D87-704A-4B4C-9B68-B2A7FF23B974}"/>
    <dgm:cxn modelId="{6F9FB26A-AE8D-466E-BC3B-71E582AA3088}" srcId="{85FD8B69-5A6B-4645-BB10-ABE326D3EFE9}" destId="{25AE3E94-1F5F-4042-BD76-45D2E70F2004}" srcOrd="4" destOrd="0" parTransId="{E4C6BFC7-4210-4570-9186-53044788A276}" sibTransId="{C49F3D92-DDA1-4101-B3FC-5B627109A069}"/>
    <dgm:cxn modelId="{DC80F4CA-B8F0-4A69-AA26-7AA3AB455C2C}" srcId="{CF1EB7CE-1FBA-48E9-B244-0EF1520F20B2}" destId="{BAC9FC6C-8855-434D-8A5B-4AF9D50ABDEB}" srcOrd="3" destOrd="0" parTransId="{12232962-6ECE-41BA-B065-8C3DF66A92BE}" sibTransId="{3F83349C-0E82-4851-B9B8-83232B8D064E}"/>
    <dgm:cxn modelId="{469498C9-90BC-4494-BB4B-DDABD7B95443}" type="presOf" srcId="{DC994355-58ED-491D-9219-7FED37A3B5CE}" destId="{0369830B-4AF6-4B2F-82C4-2F34A389F55B}" srcOrd="0" destOrd="5" presId="urn:microsoft.com/office/officeart/2005/8/layout/vList2"/>
    <dgm:cxn modelId="{E53B0142-69FD-42E1-8D1F-5FDB076D2B6D}" type="presOf" srcId="{2B4E3F92-BE36-4778-AD0B-1E465D3568F1}" destId="{1CA6C1AF-9394-4F83-A618-3F0DCF5CFABD}" srcOrd="0" destOrd="0" presId="urn:microsoft.com/office/officeart/2005/8/layout/vList2"/>
    <dgm:cxn modelId="{10CA66E7-6B0D-4748-B927-39B7D8086AE7}" srcId="{32A630CA-1A00-453F-9D69-CB6EDF03D891}" destId="{3F2462CF-BA47-4318-9E62-80F7B0F26800}" srcOrd="1" destOrd="0" parTransId="{505FAD26-2D86-4527-928C-E18CBE0DA318}" sibTransId="{BDC59DD9-B3C0-46BD-9CD9-38381EEA82DE}"/>
    <dgm:cxn modelId="{E445439D-E6DC-4E33-9383-90FF859D30F1}" srcId="{32A630CA-1A00-453F-9D69-CB6EDF03D891}" destId="{B27B3B9C-882F-4C4A-9D6D-3A055B24461F}" srcOrd="0" destOrd="0" parTransId="{27D5D549-A59A-458B-8EFE-612BDCD767DD}" sibTransId="{370ACA36-EDB7-477C-A7DC-D66945E928DD}"/>
    <dgm:cxn modelId="{9DD62BA7-B1E7-4BBC-8493-3F6C33B064AF}" type="presOf" srcId="{5E1D259B-76E8-44FD-AF75-892E2C3B0496}" destId="{B5B9B2A9-54D8-41EE-A05F-A63ECEB0ED2E}" srcOrd="0" destOrd="0" presId="urn:microsoft.com/office/officeart/2005/8/layout/vList2"/>
    <dgm:cxn modelId="{4D292651-4E8B-4988-900F-EB77135E8649}" type="presOf" srcId="{75F26BA9-C200-4553-BBEA-937A41091974}" destId="{1CA6C1AF-9394-4F83-A618-3F0DCF5CFABD}" srcOrd="0" destOrd="2" presId="urn:microsoft.com/office/officeart/2005/8/layout/vList2"/>
    <dgm:cxn modelId="{1F3CE3E6-CF43-4A1F-90A8-39ADF5285157}" srcId="{5E1D259B-76E8-44FD-AF75-892E2C3B0496}" destId="{CF1EB7CE-1FBA-48E9-B244-0EF1520F20B2}" srcOrd="1" destOrd="0" parTransId="{EE9F0FB9-28E3-467A-9594-8909430AAD56}" sibTransId="{15D9EA24-090D-460A-8A0C-54C0E23FBB0C}"/>
    <dgm:cxn modelId="{2A8E0B4B-BD91-44C7-AFF8-012574E267B2}" type="presOf" srcId="{6F4186E0-54BF-4F60-896C-E055C41527EC}" destId="{0369830B-4AF6-4B2F-82C4-2F34A389F55B}" srcOrd="0" destOrd="0" presId="urn:microsoft.com/office/officeart/2005/8/layout/vList2"/>
    <dgm:cxn modelId="{18E1CC74-8071-4BD1-BD47-2CED14F02C9F}" type="presOf" srcId="{3F2462CF-BA47-4318-9E62-80F7B0F26800}" destId="{891946E1-FFD9-4A13-AA31-3864B7735E73}" srcOrd="0" destOrd="1" presId="urn:microsoft.com/office/officeart/2005/8/layout/vList2"/>
    <dgm:cxn modelId="{492AFD86-51E3-4301-90A1-2B5B72885C3A}" type="presOf" srcId="{049402D3-BBCB-4CA5-A878-C577C9A464A0}" destId="{0369830B-4AF6-4B2F-82C4-2F34A389F55B}" srcOrd="0" destOrd="1" presId="urn:microsoft.com/office/officeart/2005/8/layout/vList2"/>
    <dgm:cxn modelId="{7AE249F9-EAEE-4F30-ACF2-EFCA8E585684}" type="presOf" srcId="{25AE3E94-1F5F-4042-BD76-45D2E70F2004}" destId="{0369830B-4AF6-4B2F-82C4-2F34A389F55B}" srcOrd="0" destOrd="4" presId="urn:microsoft.com/office/officeart/2005/8/layout/vList2"/>
    <dgm:cxn modelId="{CF62CECB-E47D-4B2E-B3D5-4779D9382218}" type="presOf" srcId="{32A630CA-1A00-453F-9D69-CB6EDF03D891}" destId="{9D0A543E-C562-4AF7-8F32-2DC717BBDB41}" srcOrd="0" destOrd="0" presId="urn:microsoft.com/office/officeart/2005/8/layout/vList2"/>
    <dgm:cxn modelId="{625A17F5-2CE1-4B41-820E-F4DCA50146DC}" type="presOf" srcId="{CF1EB7CE-1FBA-48E9-B244-0EF1520F20B2}" destId="{BA1D4002-F7A6-4901-8823-61ABE7B4B05A}" srcOrd="0" destOrd="0" presId="urn:microsoft.com/office/officeart/2005/8/layout/vList2"/>
    <dgm:cxn modelId="{F65CAAFE-4D64-4C32-BD65-5F82EF601E2E}" srcId="{85FD8B69-5A6B-4645-BB10-ABE326D3EFE9}" destId="{6F4186E0-54BF-4F60-896C-E055C41527EC}" srcOrd="0" destOrd="0" parTransId="{0BFF32C0-F411-40CC-A97B-BE76E8192F69}" sibTransId="{3F927869-2A07-40EE-96E7-EE9E40A893CE}"/>
    <dgm:cxn modelId="{DCA3EB41-2D67-469E-B99F-5E5D65BFA0C3}" srcId="{85FD8B69-5A6B-4645-BB10-ABE326D3EFE9}" destId="{464E6E56-58E2-4844-AA23-2D96E846B646}" srcOrd="3" destOrd="0" parTransId="{1EF1389C-01A4-42A0-8D7C-9E76E26C7CFD}" sibTransId="{2DC80D89-CD37-48AA-81E1-D32E0AF33A50}"/>
    <dgm:cxn modelId="{850E15E4-60CF-47A9-8CB5-222DEC796DFC}" srcId="{CF1EB7CE-1FBA-48E9-B244-0EF1520F20B2}" destId="{75F26BA9-C200-4553-BBEA-937A41091974}" srcOrd="2" destOrd="0" parTransId="{8DC00294-D540-47B8-B2FE-03D9ECC74CA9}" sibTransId="{69554FF8-4C2F-4B8D-B339-C1867B30E571}"/>
    <dgm:cxn modelId="{B21EF9A4-065A-4FF8-A4AD-A1B3D92CF665}" type="presOf" srcId="{464E6E56-58E2-4844-AA23-2D96E846B646}" destId="{0369830B-4AF6-4B2F-82C4-2F34A389F55B}" srcOrd="0" destOrd="3" presId="urn:microsoft.com/office/officeart/2005/8/layout/vList2"/>
    <dgm:cxn modelId="{599BC433-8301-465D-8D81-A7392394D307}" type="presOf" srcId="{B4752181-2403-4EF7-960B-CAA36C4A66BF}" destId="{0369830B-4AF6-4B2F-82C4-2F34A389F55B}" srcOrd="0" destOrd="2" presId="urn:microsoft.com/office/officeart/2005/8/layout/vList2"/>
    <dgm:cxn modelId="{23D109BE-EA57-41E9-B66C-4F6D122FDAED}" srcId="{5E1D259B-76E8-44FD-AF75-892E2C3B0496}" destId="{32A630CA-1A00-453F-9D69-CB6EDF03D891}" srcOrd="0" destOrd="0" parTransId="{6275D31F-8AFD-447B-86E1-49E3CEAA6B8D}" sibTransId="{56BFB035-0098-4946-B5A9-9E6C4BC7BC1F}"/>
    <dgm:cxn modelId="{CCDC5466-81AE-471D-8F6B-8146038DF82F}" type="presOf" srcId="{BAC9FC6C-8855-434D-8A5B-4AF9D50ABDEB}" destId="{1CA6C1AF-9394-4F83-A618-3F0DCF5CFABD}" srcOrd="0" destOrd="3" presId="urn:microsoft.com/office/officeart/2005/8/layout/vList2"/>
    <dgm:cxn modelId="{C9F0C226-C574-455A-9E2F-88967D1863F8}" type="presParOf" srcId="{B5B9B2A9-54D8-41EE-A05F-A63ECEB0ED2E}" destId="{9D0A543E-C562-4AF7-8F32-2DC717BBDB41}" srcOrd="0" destOrd="0" presId="urn:microsoft.com/office/officeart/2005/8/layout/vList2"/>
    <dgm:cxn modelId="{18825263-FD6C-4ABF-A77C-37730EA5ECD1}" type="presParOf" srcId="{B5B9B2A9-54D8-41EE-A05F-A63ECEB0ED2E}" destId="{891946E1-FFD9-4A13-AA31-3864B7735E73}" srcOrd="1" destOrd="0" presId="urn:microsoft.com/office/officeart/2005/8/layout/vList2"/>
    <dgm:cxn modelId="{5A06EAA7-E930-4385-BE42-37CC66BCF3DA}" type="presParOf" srcId="{B5B9B2A9-54D8-41EE-A05F-A63ECEB0ED2E}" destId="{BA1D4002-F7A6-4901-8823-61ABE7B4B05A}" srcOrd="2" destOrd="0" presId="urn:microsoft.com/office/officeart/2005/8/layout/vList2"/>
    <dgm:cxn modelId="{4C99FA7D-E6F2-4B1F-A407-F47A67BD0474}" type="presParOf" srcId="{B5B9B2A9-54D8-41EE-A05F-A63ECEB0ED2E}" destId="{1CA6C1AF-9394-4F83-A618-3F0DCF5CFABD}" srcOrd="3" destOrd="0" presId="urn:microsoft.com/office/officeart/2005/8/layout/vList2"/>
    <dgm:cxn modelId="{EC098C55-D457-45CF-99BB-C9DE53C1459B}" type="presParOf" srcId="{B5B9B2A9-54D8-41EE-A05F-A63ECEB0ED2E}" destId="{6AA0E2E9-E48F-4639-BB29-7CD539C8CE5E}" srcOrd="4" destOrd="0" presId="urn:microsoft.com/office/officeart/2005/8/layout/vList2"/>
    <dgm:cxn modelId="{B4E10D3F-9C44-4F7C-8DB4-57DCEFCEFFA6}" type="presParOf" srcId="{B5B9B2A9-54D8-41EE-A05F-A63ECEB0ED2E}" destId="{0369830B-4AF6-4B2F-82C4-2F34A389F55B}"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4C93688-FAEA-42D1-A269-843FCC492A0C}" type="doc">
      <dgm:prSet loTypeId="urn:microsoft.com/office/officeart/2005/8/layout/hList1" loCatId="list" qsTypeId="urn:microsoft.com/office/officeart/2005/8/quickstyle/3d7" qsCatId="3D" csTypeId="urn:microsoft.com/office/officeart/2005/8/colors/colorful1" csCatId="colorful" phldr="1"/>
      <dgm:spPr/>
      <dgm:t>
        <a:bodyPr/>
        <a:lstStyle/>
        <a:p>
          <a:endParaRPr lang="el-GR"/>
        </a:p>
      </dgm:t>
    </dgm:pt>
    <dgm:pt modelId="{2F0545E3-A4B4-45CA-A280-76810AD26A74}">
      <dgm:prSet phldrT="[Κείμενο]" custT="1"/>
      <dgm:spPr/>
      <dgm:t>
        <a:bodyPr/>
        <a:lstStyle/>
        <a:p>
          <a:r>
            <a:rPr lang="el-GR" sz="3200" b="1" dirty="0"/>
            <a:t>Έως 20 Ιουλίου</a:t>
          </a:r>
        </a:p>
      </dgm:t>
    </dgm:pt>
    <dgm:pt modelId="{1BD15A77-2D17-41D7-AF66-A399BB3B0553}" cxnId="{691E4882-49D6-4A2C-99E0-3B94C9B9F462}" type="parTrans">
      <dgm:prSet/>
      <dgm:spPr/>
      <dgm:t>
        <a:bodyPr/>
        <a:lstStyle/>
        <a:p>
          <a:endParaRPr lang="el-GR" sz="2400"/>
        </a:p>
      </dgm:t>
    </dgm:pt>
    <dgm:pt modelId="{3AC48614-B86F-41E3-838D-510FB6286255}" cxnId="{691E4882-49D6-4A2C-99E0-3B94C9B9F462}" type="sibTrans">
      <dgm:prSet/>
      <dgm:spPr/>
      <dgm:t>
        <a:bodyPr/>
        <a:lstStyle/>
        <a:p>
          <a:endParaRPr lang="el-GR" sz="2400"/>
        </a:p>
      </dgm:t>
    </dgm:pt>
    <dgm:pt modelId="{27C8DCA0-54DB-4369-A3F1-AB6D4BE17BEE}">
      <dgm:prSet phldrT="[Κείμενο]" custT="1"/>
      <dgm:spPr/>
      <dgm:t>
        <a:bodyPr/>
        <a:lstStyle/>
        <a:p>
          <a:r>
            <a:rPr lang="el-GR" sz="3200" b="1" dirty="0"/>
            <a:t>Έως 30 Ιουλίου</a:t>
          </a:r>
        </a:p>
      </dgm:t>
    </dgm:pt>
    <dgm:pt modelId="{106F69FD-6842-494F-8232-5A4C6BCC6935}" cxnId="{9D9B8746-87F6-4152-9474-0FBDC53D7CAE}" type="parTrans">
      <dgm:prSet/>
      <dgm:spPr/>
      <dgm:t>
        <a:bodyPr/>
        <a:lstStyle/>
        <a:p>
          <a:endParaRPr lang="el-GR" sz="2400"/>
        </a:p>
      </dgm:t>
    </dgm:pt>
    <dgm:pt modelId="{A432B333-86DE-464F-9DCF-54CF663339CB}" cxnId="{9D9B8746-87F6-4152-9474-0FBDC53D7CAE}" type="sibTrans">
      <dgm:prSet/>
      <dgm:spPr/>
      <dgm:t>
        <a:bodyPr/>
        <a:lstStyle/>
        <a:p>
          <a:endParaRPr lang="el-GR" sz="2400"/>
        </a:p>
      </dgm:t>
    </dgm:pt>
    <dgm:pt modelId="{A7749C14-3429-4981-94F0-CD7859347BA7}">
      <dgm:prSet phldrT="[Κείμενο]" custT="1"/>
      <dgm:spPr/>
      <dgm:t>
        <a:bodyPr/>
        <a:lstStyle/>
        <a:p>
          <a:r>
            <a:rPr lang="el-GR" sz="2800" b="1" dirty="0"/>
            <a:t>Έως 31 Αυγούστου</a:t>
          </a:r>
        </a:p>
      </dgm:t>
    </dgm:pt>
    <dgm:pt modelId="{6C1AC778-3223-4353-8C95-387E9FCE8F9E}" cxnId="{38A8FF6C-4D44-4EF8-A989-A0B1EF8F6EFA}" type="parTrans">
      <dgm:prSet/>
      <dgm:spPr/>
      <dgm:t>
        <a:bodyPr/>
        <a:lstStyle/>
        <a:p>
          <a:endParaRPr lang="el-GR" sz="2400"/>
        </a:p>
      </dgm:t>
    </dgm:pt>
    <dgm:pt modelId="{FB0EBB2E-3855-4D94-AC5B-66C0BDAC350A}" cxnId="{38A8FF6C-4D44-4EF8-A989-A0B1EF8F6EFA}" type="sibTrans">
      <dgm:prSet/>
      <dgm:spPr/>
      <dgm:t>
        <a:bodyPr/>
        <a:lstStyle/>
        <a:p>
          <a:endParaRPr lang="el-GR" sz="2400"/>
        </a:p>
      </dgm:t>
    </dgm:pt>
    <dgm:pt modelId="{6A1C1A9E-EC6F-45E0-BB82-B4F7046ED77D}">
      <dgm:prSet custT="1"/>
      <dgm:spPr/>
      <dgm:t>
        <a:bodyPr/>
        <a:lstStyle/>
        <a:p>
          <a:r>
            <a:rPr lang="el-GR" sz="2400" b="1" dirty="0"/>
            <a:t>Εξ. Αξιολόγηση σχ. μονάδας από Σύμβουλο Εκπ/σης  Π.Ε.</a:t>
          </a:r>
        </a:p>
      </dgm:t>
    </dgm:pt>
    <dgm:pt modelId="{0CE296FC-38CF-416F-B049-C8808C072788}" cxnId="{0F5F2340-D0A5-421A-9D16-D303226818DE}" type="parTrans">
      <dgm:prSet/>
      <dgm:spPr/>
      <dgm:t>
        <a:bodyPr/>
        <a:lstStyle/>
        <a:p>
          <a:endParaRPr lang="el-GR" sz="2400"/>
        </a:p>
      </dgm:t>
    </dgm:pt>
    <dgm:pt modelId="{F3F409C9-B5C6-48E7-9B65-0582127CF1BD}" cxnId="{0F5F2340-D0A5-421A-9D16-D303226818DE}" type="sibTrans">
      <dgm:prSet/>
      <dgm:spPr/>
      <dgm:t>
        <a:bodyPr/>
        <a:lstStyle/>
        <a:p>
          <a:endParaRPr lang="el-GR" sz="2400"/>
        </a:p>
      </dgm:t>
    </dgm:pt>
    <dgm:pt modelId="{E9176F11-FF5D-4F90-9639-50CE39F88DED}">
      <dgm:prSet custT="1"/>
      <dgm:spPr/>
      <dgm:t>
        <a:bodyPr/>
        <a:lstStyle/>
        <a:p>
          <a:r>
            <a:rPr lang="el-GR" sz="2400" b="1" dirty="0"/>
            <a:t>Εξ. Αξιολόγηση σχ. μονάδων ευθύνης του Σ.Ε.</a:t>
          </a:r>
        </a:p>
      </dgm:t>
    </dgm:pt>
    <dgm:pt modelId="{22A22477-84B6-4C7A-A9BD-28095D76B8EF}" cxnId="{D0AC508C-4B80-412D-92F5-949C9C667FE9}" type="parTrans">
      <dgm:prSet/>
      <dgm:spPr/>
      <dgm:t>
        <a:bodyPr/>
        <a:lstStyle/>
        <a:p>
          <a:endParaRPr lang="el-GR" sz="2400"/>
        </a:p>
      </dgm:t>
    </dgm:pt>
    <dgm:pt modelId="{F295C9EF-93ED-410E-802B-02B79507584B}" cxnId="{D0AC508C-4B80-412D-92F5-949C9C667FE9}" type="sibTrans">
      <dgm:prSet/>
      <dgm:spPr/>
      <dgm:t>
        <a:bodyPr/>
        <a:lstStyle/>
        <a:p>
          <a:endParaRPr lang="el-GR" sz="2400"/>
        </a:p>
      </dgm:t>
    </dgm:pt>
    <dgm:pt modelId="{F3CEFDBD-6815-41AA-B4A7-BD84248C7B7E}">
      <dgm:prSet custT="1"/>
      <dgm:spPr/>
      <dgm:t>
        <a:bodyPr/>
        <a:lstStyle/>
        <a:p>
          <a:r>
            <a:rPr lang="el-GR" sz="2400" b="1" dirty="0"/>
            <a:t>Εξ. Αξιολόγηση σχ. μονάδων από Επόπτη Ποιότητας</a:t>
          </a:r>
        </a:p>
      </dgm:t>
    </dgm:pt>
    <dgm:pt modelId="{2A011251-5B92-4062-B997-E8213AA6DC00}" cxnId="{D25BACDF-7359-46E9-9FA6-8972817BA326}" type="parTrans">
      <dgm:prSet/>
      <dgm:spPr/>
      <dgm:t>
        <a:bodyPr/>
        <a:lstStyle/>
        <a:p>
          <a:endParaRPr lang="el-GR" sz="2400"/>
        </a:p>
      </dgm:t>
    </dgm:pt>
    <dgm:pt modelId="{9B557F04-1F35-4298-8051-1755E46AA2D4}" cxnId="{D25BACDF-7359-46E9-9FA6-8972817BA326}" type="sibTrans">
      <dgm:prSet/>
      <dgm:spPr/>
      <dgm:t>
        <a:bodyPr/>
        <a:lstStyle/>
        <a:p>
          <a:endParaRPr lang="el-GR" sz="2400"/>
        </a:p>
      </dgm:t>
    </dgm:pt>
    <dgm:pt modelId="{DF34D4C7-A7B9-4990-8A21-2DB2739BDE4B}">
      <dgm:prSet custT="1"/>
      <dgm:spPr/>
      <dgm:t>
        <a:bodyPr/>
        <a:lstStyle/>
        <a:p>
          <a:r>
            <a:rPr lang="el-GR" sz="2800" b="1" dirty="0"/>
            <a:t>Έως 10 Σεπτέμβρη</a:t>
          </a:r>
        </a:p>
      </dgm:t>
    </dgm:pt>
    <dgm:pt modelId="{BEB57181-9684-4C68-B6A6-F61D2DB6838B}" cxnId="{DB1440A4-4C6D-4E8A-82DA-DC7D255021FB}" type="parTrans">
      <dgm:prSet/>
      <dgm:spPr/>
      <dgm:t>
        <a:bodyPr/>
        <a:lstStyle/>
        <a:p>
          <a:endParaRPr lang="el-GR"/>
        </a:p>
      </dgm:t>
    </dgm:pt>
    <dgm:pt modelId="{F9D0E74B-20E7-48A6-A63C-B588AD4CEBC6}" cxnId="{DB1440A4-4C6D-4E8A-82DA-DC7D255021FB}" type="sibTrans">
      <dgm:prSet/>
      <dgm:spPr/>
      <dgm:t>
        <a:bodyPr/>
        <a:lstStyle/>
        <a:p>
          <a:endParaRPr lang="el-GR"/>
        </a:p>
      </dgm:t>
    </dgm:pt>
    <dgm:pt modelId="{0C6A9CFD-E1E4-420D-8AA9-9AA34F2CC5FA}">
      <dgm:prSet custT="1"/>
      <dgm:spPr/>
      <dgm:t>
        <a:bodyPr/>
        <a:lstStyle/>
        <a:p>
          <a:r>
            <a:rPr lang="el-GR" sz="2400" b="1" dirty="0"/>
            <a:t>Εξ. Αξιολόγηση σχ. μονάδων από Περιφερειακό Επόπτη Ποιότητας</a:t>
          </a:r>
        </a:p>
      </dgm:t>
    </dgm:pt>
    <dgm:pt modelId="{831DE966-A355-493E-B9CB-0AD41E7C7D2E}" cxnId="{9719CC0A-B7F4-4C34-9EF3-FC72A34B6657}" type="parTrans">
      <dgm:prSet/>
      <dgm:spPr/>
      <dgm:t>
        <a:bodyPr/>
        <a:lstStyle/>
        <a:p>
          <a:endParaRPr lang="el-GR"/>
        </a:p>
      </dgm:t>
    </dgm:pt>
    <dgm:pt modelId="{8FE69AA5-DBFE-46B5-ACD1-458ED0EB9F5F}" cxnId="{9719CC0A-B7F4-4C34-9EF3-FC72A34B6657}" type="sibTrans">
      <dgm:prSet/>
      <dgm:spPr/>
      <dgm:t>
        <a:bodyPr/>
        <a:lstStyle/>
        <a:p>
          <a:endParaRPr lang="el-GR"/>
        </a:p>
      </dgm:t>
    </dgm:pt>
    <dgm:pt modelId="{8F5B3B43-CF00-4AF4-8787-6CCC787C3AC6}" type="pres">
      <dgm:prSet presAssocID="{C4C93688-FAEA-42D1-A269-843FCC492A0C}" presName="Name0" presStyleCnt="0">
        <dgm:presLayoutVars>
          <dgm:dir/>
          <dgm:animLvl val="lvl"/>
          <dgm:resizeHandles val="exact"/>
        </dgm:presLayoutVars>
      </dgm:prSet>
      <dgm:spPr/>
      <dgm:t>
        <a:bodyPr/>
        <a:lstStyle/>
        <a:p>
          <a:endParaRPr lang="el-GR"/>
        </a:p>
      </dgm:t>
    </dgm:pt>
    <dgm:pt modelId="{8984B9D6-27EB-4CB9-A3D6-FF23201D88FC}" type="pres">
      <dgm:prSet presAssocID="{2F0545E3-A4B4-45CA-A280-76810AD26A74}" presName="composite" presStyleCnt="0"/>
      <dgm:spPr/>
    </dgm:pt>
    <dgm:pt modelId="{9D7D388A-6E6F-4653-8119-10FCEC230759}" type="pres">
      <dgm:prSet presAssocID="{2F0545E3-A4B4-45CA-A280-76810AD26A74}" presName="parTx" presStyleLbl="alignNode1" presStyleIdx="0" presStyleCnt="4">
        <dgm:presLayoutVars>
          <dgm:chMax val="0"/>
          <dgm:chPref val="0"/>
          <dgm:bulletEnabled val="1"/>
        </dgm:presLayoutVars>
      </dgm:prSet>
      <dgm:spPr/>
      <dgm:t>
        <a:bodyPr/>
        <a:lstStyle/>
        <a:p>
          <a:endParaRPr lang="el-GR"/>
        </a:p>
      </dgm:t>
    </dgm:pt>
    <dgm:pt modelId="{3E572A66-8F7E-4EC6-9C53-547A0EBE4620}" type="pres">
      <dgm:prSet presAssocID="{2F0545E3-A4B4-45CA-A280-76810AD26A74}" presName="desTx" presStyleLbl="alignAccFollowNode1" presStyleIdx="0" presStyleCnt="4">
        <dgm:presLayoutVars>
          <dgm:bulletEnabled val="1"/>
        </dgm:presLayoutVars>
      </dgm:prSet>
      <dgm:spPr/>
      <dgm:t>
        <a:bodyPr/>
        <a:lstStyle/>
        <a:p>
          <a:endParaRPr lang="el-GR"/>
        </a:p>
      </dgm:t>
    </dgm:pt>
    <dgm:pt modelId="{86D99D22-2D18-4877-8875-A4224DB53902}" type="pres">
      <dgm:prSet presAssocID="{3AC48614-B86F-41E3-838D-510FB6286255}" presName="space" presStyleCnt="0"/>
      <dgm:spPr/>
    </dgm:pt>
    <dgm:pt modelId="{C9E767B4-4AB2-4844-B1ED-D8A00211C116}" type="pres">
      <dgm:prSet presAssocID="{27C8DCA0-54DB-4369-A3F1-AB6D4BE17BEE}" presName="composite" presStyleCnt="0"/>
      <dgm:spPr/>
    </dgm:pt>
    <dgm:pt modelId="{5EA92ED2-0191-4FCE-9B59-9F4EFE89CC67}" type="pres">
      <dgm:prSet presAssocID="{27C8DCA0-54DB-4369-A3F1-AB6D4BE17BEE}" presName="parTx" presStyleLbl="alignNode1" presStyleIdx="1" presStyleCnt="4">
        <dgm:presLayoutVars>
          <dgm:chMax val="0"/>
          <dgm:chPref val="0"/>
          <dgm:bulletEnabled val="1"/>
        </dgm:presLayoutVars>
      </dgm:prSet>
      <dgm:spPr/>
      <dgm:t>
        <a:bodyPr/>
        <a:lstStyle/>
        <a:p>
          <a:endParaRPr lang="el-GR"/>
        </a:p>
      </dgm:t>
    </dgm:pt>
    <dgm:pt modelId="{3DDE9445-70B6-42E4-A877-7651B7684FF4}" type="pres">
      <dgm:prSet presAssocID="{27C8DCA0-54DB-4369-A3F1-AB6D4BE17BEE}" presName="desTx" presStyleLbl="alignAccFollowNode1" presStyleIdx="1" presStyleCnt="4">
        <dgm:presLayoutVars>
          <dgm:bulletEnabled val="1"/>
        </dgm:presLayoutVars>
      </dgm:prSet>
      <dgm:spPr/>
      <dgm:t>
        <a:bodyPr/>
        <a:lstStyle/>
        <a:p>
          <a:endParaRPr lang="el-GR"/>
        </a:p>
      </dgm:t>
    </dgm:pt>
    <dgm:pt modelId="{5D1C15CF-6F5F-47B5-BC13-D4721FB06D16}" type="pres">
      <dgm:prSet presAssocID="{A432B333-86DE-464F-9DCF-54CF663339CB}" presName="space" presStyleCnt="0"/>
      <dgm:spPr/>
    </dgm:pt>
    <dgm:pt modelId="{BE3B06E2-8561-4D9B-A6F3-219C1C0C45C3}" type="pres">
      <dgm:prSet presAssocID="{A7749C14-3429-4981-94F0-CD7859347BA7}" presName="composite" presStyleCnt="0"/>
      <dgm:spPr/>
    </dgm:pt>
    <dgm:pt modelId="{9B827E27-ECD6-457F-A0B1-6710CCBD1DEA}" type="pres">
      <dgm:prSet presAssocID="{A7749C14-3429-4981-94F0-CD7859347BA7}" presName="parTx" presStyleLbl="alignNode1" presStyleIdx="2" presStyleCnt="4" custLinFactNeighborX="2836" custLinFactNeighborY="-5670">
        <dgm:presLayoutVars>
          <dgm:chMax val="0"/>
          <dgm:chPref val="0"/>
          <dgm:bulletEnabled val="1"/>
        </dgm:presLayoutVars>
      </dgm:prSet>
      <dgm:spPr/>
      <dgm:t>
        <a:bodyPr/>
        <a:lstStyle/>
        <a:p>
          <a:endParaRPr lang="el-GR"/>
        </a:p>
      </dgm:t>
    </dgm:pt>
    <dgm:pt modelId="{C2874D75-AEA1-47C1-9744-D15D574D4478}" type="pres">
      <dgm:prSet presAssocID="{A7749C14-3429-4981-94F0-CD7859347BA7}" presName="desTx" presStyleLbl="alignAccFollowNode1" presStyleIdx="2" presStyleCnt="4">
        <dgm:presLayoutVars>
          <dgm:bulletEnabled val="1"/>
        </dgm:presLayoutVars>
      </dgm:prSet>
      <dgm:spPr/>
      <dgm:t>
        <a:bodyPr/>
        <a:lstStyle/>
        <a:p>
          <a:endParaRPr lang="el-GR"/>
        </a:p>
      </dgm:t>
    </dgm:pt>
    <dgm:pt modelId="{C0EA2F75-B485-467B-B04E-FFE70386B183}" type="pres">
      <dgm:prSet presAssocID="{FB0EBB2E-3855-4D94-AC5B-66C0BDAC350A}" presName="space" presStyleCnt="0"/>
      <dgm:spPr/>
    </dgm:pt>
    <dgm:pt modelId="{F0520EBB-EBFF-4F12-BD73-1FAF6FD31721}" type="pres">
      <dgm:prSet presAssocID="{DF34D4C7-A7B9-4990-8A21-2DB2739BDE4B}" presName="composite" presStyleCnt="0"/>
      <dgm:spPr/>
    </dgm:pt>
    <dgm:pt modelId="{FD6F09A7-766A-4A04-BDC2-F6375232FCCE}" type="pres">
      <dgm:prSet presAssocID="{DF34D4C7-A7B9-4990-8A21-2DB2739BDE4B}" presName="parTx" presStyleLbl="alignNode1" presStyleIdx="3" presStyleCnt="4">
        <dgm:presLayoutVars>
          <dgm:chMax val="0"/>
          <dgm:chPref val="0"/>
          <dgm:bulletEnabled val="1"/>
        </dgm:presLayoutVars>
      </dgm:prSet>
      <dgm:spPr/>
      <dgm:t>
        <a:bodyPr/>
        <a:lstStyle/>
        <a:p>
          <a:endParaRPr lang="el-GR"/>
        </a:p>
      </dgm:t>
    </dgm:pt>
    <dgm:pt modelId="{954BA472-5368-484C-B0D5-999A0335BE46}" type="pres">
      <dgm:prSet presAssocID="{DF34D4C7-A7B9-4990-8A21-2DB2739BDE4B}" presName="desTx" presStyleLbl="alignAccFollowNode1" presStyleIdx="3" presStyleCnt="4">
        <dgm:presLayoutVars>
          <dgm:bulletEnabled val="1"/>
        </dgm:presLayoutVars>
      </dgm:prSet>
      <dgm:spPr/>
      <dgm:t>
        <a:bodyPr/>
        <a:lstStyle/>
        <a:p>
          <a:endParaRPr lang="el-GR"/>
        </a:p>
      </dgm:t>
    </dgm:pt>
  </dgm:ptLst>
  <dgm:cxnLst>
    <dgm:cxn modelId="{1FED74B5-A094-4C06-A546-711908DA2E5A}" type="presOf" srcId="{0C6A9CFD-E1E4-420D-8AA9-9AA34F2CC5FA}" destId="{954BA472-5368-484C-B0D5-999A0335BE46}" srcOrd="0" destOrd="0" presId="urn:microsoft.com/office/officeart/2005/8/layout/hList1"/>
    <dgm:cxn modelId="{D7D3D0B3-3EBC-497B-A463-C90992E053E9}" type="presOf" srcId="{E9176F11-FF5D-4F90-9639-50CE39F88DED}" destId="{3DDE9445-70B6-42E4-A877-7651B7684FF4}" srcOrd="0" destOrd="0" presId="urn:microsoft.com/office/officeart/2005/8/layout/hList1"/>
    <dgm:cxn modelId="{EAD9472B-BF21-4AA4-8559-149A991A5F1D}" type="presOf" srcId="{F3CEFDBD-6815-41AA-B4A7-BD84248C7B7E}" destId="{C2874D75-AEA1-47C1-9744-D15D574D4478}" srcOrd="0" destOrd="0" presId="urn:microsoft.com/office/officeart/2005/8/layout/hList1"/>
    <dgm:cxn modelId="{DB093D08-83CF-4D12-A1FA-B56BB066B09C}" type="presOf" srcId="{6A1C1A9E-EC6F-45E0-BB82-B4F7046ED77D}" destId="{3E572A66-8F7E-4EC6-9C53-547A0EBE4620}" srcOrd="0" destOrd="0" presId="urn:microsoft.com/office/officeart/2005/8/layout/hList1"/>
    <dgm:cxn modelId="{8AA0BF34-62C2-49F0-8EB3-D96E9552E7EB}" type="presOf" srcId="{A7749C14-3429-4981-94F0-CD7859347BA7}" destId="{9B827E27-ECD6-457F-A0B1-6710CCBD1DEA}" srcOrd="0" destOrd="0" presId="urn:microsoft.com/office/officeart/2005/8/layout/hList1"/>
    <dgm:cxn modelId="{9D9B8746-87F6-4152-9474-0FBDC53D7CAE}" srcId="{C4C93688-FAEA-42D1-A269-843FCC492A0C}" destId="{27C8DCA0-54DB-4369-A3F1-AB6D4BE17BEE}" srcOrd="1" destOrd="0" parTransId="{106F69FD-6842-494F-8232-5A4C6BCC6935}" sibTransId="{A432B333-86DE-464F-9DCF-54CF663339CB}"/>
    <dgm:cxn modelId="{D25BACDF-7359-46E9-9FA6-8972817BA326}" srcId="{A7749C14-3429-4981-94F0-CD7859347BA7}" destId="{F3CEFDBD-6815-41AA-B4A7-BD84248C7B7E}" srcOrd="0" destOrd="0" parTransId="{2A011251-5B92-4062-B997-E8213AA6DC00}" sibTransId="{9B557F04-1F35-4298-8051-1755E46AA2D4}"/>
    <dgm:cxn modelId="{79BD72CF-26FC-42EF-9D5C-F23312F8AF98}" type="presOf" srcId="{C4C93688-FAEA-42D1-A269-843FCC492A0C}" destId="{8F5B3B43-CF00-4AF4-8787-6CCC787C3AC6}" srcOrd="0" destOrd="0" presId="urn:microsoft.com/office/officeart/2005/8/layout/hList1"/>
    <dgm:cxn modelId="{3B407863-84FA-4350-97F1-1EE2B691F1F8}" type="presOf" srcId="{27C8DCA0-54DB-4369-A3F1-AB6D4BE17BEE}" destId="{5EA92ED2-0191-4FCE-9B59-9F4EFE89CC67}" srcOrd="0" destOrd="0" presId="urn:microsoft.com/office/officeart/2005/8/layout/hList1"/>
    <dgm:cxn modelId="{D0AC508C-4B80-412D-92F5-949C9C667FE9}" srcId="{27C8DCA0-54DB-4369-A3F1-AB6D4BE17BEE}" destId="{E9176F11-FF5D-4F90-9639-50CE39F88DED}" srcOrd="0" destOrd="0" parTransId="{22A22477-84B6-4C7A-A9BD-28095D76B8EF}" sibTransId="{F295C9EF-93ED-410E-802B-02B79507584B}"/>
    <dgm:cxn modelId="{38A8FF6C-4D44-4EF8-A989-A0B1EF8F6EFA}" srcId="{C4C93688-FAEA-42D1-A269-843FCC492A0C}" destId="{A7749C14-3429-4981-94F0-CD7859347BA7}" srcOrd="2" destOrd="0" parTransId="{6C1AC778-3223-4353-8C95-387E9FCE8F9E}" sibTransId="{FB0EBB2E-3855-4D94-AC5B-66C0BDAC350A}"/>
    <dgm:cxn modelId="{0F5F2340-D0A5-421A-9D16-D303226818DE}" srcId="{2F0545E3-A4B4-45CA-A280-76810AD26A74}" destId="{6A1C1A9E-EC6F-45E0-BB82-B4F7046ED77D}" srcOrd="0" destOrd="0" parTransId="{0CE296FC-38CF-416F-B049-C8808C072788}" sibTransId="{F3F409C9-B5C6-48E7-9B65-0582127CF1BD}"/>
    <dgm:cxn modelId="{057214B4-9F49-4428-B9F6-E10FC6ECF633}" type="presOf" srcId="{2F0545E3-A4B4-45CA-A280-76810AD26A74}" destId="{9D7D388A-6E6F-4653-8119-10FCEC230759}" srcOrd="0" destOrd="0" presId="urn:microsoft.com/office/officeart/2005/8/layout/hList1"/>
    <dgm:cxn modelId="{691E4882-49D6-4A2C-99E0-3B94C9B9F462}" srcId="{C4C93688-FAEA-42D1-A269-843FCC492A0C}" destId="{2F0545E3-A4B4-45CA-A280-76810AD26A74}" srcOrd="0" destOrd="0" parTransId="{1BD15A77-2D17-41D7-AF66-A399BB3B0553}" sibTransId="{3AC48614-B86F-41E3-838D-510FB6286255}"/>
    <dgm:cxn modelId="{BAB590E9-65BB-4D7C-91F7-71F97D9DA063}" type="presOf" srcId="{DF34D4C7-A7B9-4990-8A21-2DB2739BDE4B}" destId="{FD6F09A7-766A-4A04-BDC2-F6375232FCCE}" srcOrd="0" destOrd="0" presId="urn:microsoft.com/office/officeart/2005/8/layout/hList1"/>
    <dgm:cxn modelId="{DB1440A4-4C6D-4E8A-82DA-DC7D255021FB}" srcId="{C4C93688-FAEA-42D1-A269-843FCC492A0C}" destId="{DF34D4C7-A7B9-4990-8A21-2DB2739BDE4B}" srcOrd="3" destOrd="0" parTransId="{BEB57181-9684-4C68-B6A6-F61D2DB6838B}" sibTransId="{F9D0E74B-20E7-48A6-A63C-B588AD4CEBC6}"/>
    <dgm:cxn modelId="{9719CC0A-B7F4-4C34-9EF3-FC72A34B6657}" srcId="{DF34D4C7-A7B9-4990-8A21-2DB2739BDE4B}" destId="{0C6A9CFD-E1E4-420D-8AA9-9AA34F2CC5FA}" srcOrd="0" destOrd="0" parTransId="{831DE966-A355-493E-B9CB-0AD41E7C7D2E}" sibTransId="{8FE69AA5-DBFE-46B5-ACD1-458ED0EB9F5F}"/>
    <dgm:cxn modelId="{D997B53B-A89B-48EB-A65B-0D20882A2D75}" type="presParOf" srcId="{8F5B3B43-CF00-4AF4-8787-6CCC787C3AC6}" destId="{8984B9D6-27EB-4CB9-A3D6-FF23201D88FC}" srcOrd="0" destOrd="0" presId="urn:microsoft.com/office/officeart/2005/8/layout/hList1"/>
    <dgm:cxn modelId="{03B2D57A-176E-40FE-B098-A785606588B2}" type="presParOf" srcId="{8984B9D6-27EB-4CB9-A3D6-FF23201D88FC}" destId="{9D7D388A-6E6F-4653-8119-10FCEC230759}" srcOrd="0" destOrd="0" presId="urn:microsoft.com/office/officeart/2005/8/layout/hList1"/>
    <dgm:cxn modelId="{76488F20-F71C-46FD-B83C-248A599FACD0}" type="presParOf" srcId="{8984B9D6-27EB-4CB9-A3D6-FF23201D88FC}" destId="{3E572A66-8F7E-4EC6-9C53-547A0EBE4620}" srcOrd="1" destOrd="0" presId="urn:microsoft.com/office/officeart/2005/8/layout/hList1"/>
    <dgm:cxn modelId="{00F529C3-50EF-4C15-BE77-3CBC714B9953}" type="presParOf" srcId="{8F5B3B43-CF00-4AF4-8787-6CCC787C3AC6}" destId="{86D99D22-2D18-4877-8875-A4224DB53902}" srcOrd="1" destOrd="0" presId="urn:microsoft.com/office/officeart/2005/8/layout/hList1"/>
    <dgm:cxn modelId="{1547461F-971A-497F-954C-94ADD003AC32}" type="presParOf" srcId="{8F5B3B43-CF00-4AF4-8787-6CCC787C3AC6}" destId="{C9E767B4-4AB2-4844-B1ED-D8A00211C116}" srcOrd="2" destOrd="0" presId="urn:microsoft.com/office/officeart/2005/8/layout/hList1"/>
    <dgm:cxn modelId="{38C59BFA-4E90-4F62-8F1E-8684A81480F1}" type="presParOf" srcId="{C9E767B4-4AB2-4844-B1ED-D8A00211C116}" destId="{5EA92ED2-0191-4FCE-9B59-9F4EFE89CC67}" srcOrd="0" destOrd="0" presId="urn:microsoft.com/office/officeart/2005/8/layout/hList1"/>
    <dgm:cxn modelId="{AF2BC424-CD3C-4893-9B2B-2B29CFAD74BC}" type="presParOf" srcId="{C9E767B4-4AB2-4844-B1ED-D8A00211C116}" destId="{3DDE9445-70B6-42E4-A877-7651B7684FF4}" srcOrd="1" destOrd="0" presId="urn:microsoft.com/office/officeart/2005/8/layout/hList1"/>
    <dgm:cxn modelId="{36444399-39FC-4C3B-BEAD-658802EC83EF}" type="presParOf" srcId="{8F5B3B43-CF00-4AF4-8787-6CCC787C3AC6}" destId="{5D1C15CF-6F5F-47B5-BC13-D4721FB06D16}" srcOrd="3" destOrd="0" presId="urn:microsoft.com/office/officeart/2005/8/layout/hList1"/>
    <dgm:cxn modelId="{F895368F-1D61-4A0D-A287-E5D311E40EDB}" type="presParOf" srcId="{8F5B3B43-CF00-4AF4-8787-6CCC787C3AC6}" destId="{BE3B06E2-8561-4D9B-A6F3-219C1C0C45C3}" srcOrd="4" destOrd="0" presId="urn:microsoft.com/office/officeart/2005/8/layout/hList1"/>
    <dgm:cxn modelId="{0D5871FA-3FBC-42AA-A217-05ACF4BA67B7}" type="presParOf" srcId="{BE3B06E2-8561-4D9B-A6F3-219C1C0C45C3}" destId="{9B827E27-ECD6-457F-A0B1-6710CCBD1DEA}" srcOrd="0" destOrd="0" presId="urn:microsoft.com/office/officeart/2005/8/layout/hList1"/>
    <dgm:cxn modelId="{67C884A0-8AD2-4033-BF15-6057A639B183}" type="presParOf" srcId="{BE3B06E2-8561-4D9B-A6F3-219C1C0C45C3}" destId="{C2874D75-AEA1-47C1-9744-D15D574D4478}" srcOrd="1" destOrd="0" presId="urn:microsoft.com/office/officeart/2005/8/layout/hList1"/>
    <dgm:cxn modelId="{F8393E03-8433-4788-9FA8-E4E40ADE35A1}" type="presParOf" srcId="{8F5B3B43-CF00-4AF4-8787-6CCC787C3AC6}" destId="{C0EA2F75-B485-467B-B04E-FFE70386B183}" srcOrd="5" destOrd="0" presId="urn:microsoft.com/office/officeart/2005/8/layout/hList1"/>
    <dgm:cxn modelId="{97170E7A-0EE6-418C-945D-6EC4667E0889}" type="presParOf" srcId="{8F5B3B43-CF00-4AF4-8787-6CCC787C3AC6}" destId="{F0520EBB-EBFF-4F12-BD73-1FAF6FD31721}" srcOrd="6" destOrd="0" presId="urn:microsoft.com/office/officeart/2005/8/layout/hList1"/>
    <dgm:cxn modelId="{079602B1-A4E8-4D88-985C-DE3E7460586C}" type="presParOf" srcId="{F0520EBB-EBFF-4F12-BD73-1FAF6FD31721}" destId="{FD6F09A7-766A-4A04-BDC2-F6375232FCCE}" srcOrd="0" destOrd="0" presId="urn:microsoft.com/office/officeart/2005/8/layout/hList1"/>
    <dgm:cxn modelId="{2AE3860B-E444-4366-9C8D-466C7C8DD720}" type="presParOf" srcId="{F0520EBB-EBFF-4F12-BD73-1FAF6FD31721}" destId="{954BA472-5368-484C-B0D5-999A0335BE46}" srcOrd="1" destOrd="0" presId="urn:microsoft.com/office/officeart/2005/8/layout/h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12FB400-F23E-4B46-A7C5-24B655605CCD}" type="doc">
      <dgm:prSet loTypeId="urn:microsoft.com/office/officeart/2005/8/layout/lProcess1" loCatId="process" qsTypeId="urn:microsoft.com/office/officeart/2005/8/quickstyle/3d1" qsCatId="3D" csTypeId="urn:microsoft.com/office/officeart/2005/8/colors/colorful1" csCatId="colorful" phldr="1"/>
      <dgm:spPr/>
      <dgm:t>
        <a:bodyPr/>
        <a:lstStyle/>
        <a:p>
          <a:endParaRPr lang="el-GR"/>
        </a:p>
      </dgm:t>
    </dgm:pt>
    <dgm:pt modelId="{C4FAB56A-BC91-4EC6-B22F-9A7B883DEBF8}">
      <dgm:prSet phldrT="[Κείμενο]" custT="1"/>
      <dgm:spPr/>
      <dgm:t>
        <a:bodyPr/>
        <a:lstStyle/>
        <a:p>
          <a:r>
            <a:rPr lang="el-GR" sz="4000" b="1"/>
            <a:t>Π.Δ.Ε. </a:t>
          </a:r>
          <a:endParaRPr lang="el-GR" sz="4000" b="1" dirty="0"/>
        </a:p>
      </dgm:t>
    </dgm:pt>
    <dgm:pt modelId="{BFBFD8F0-02F3-4231-8753-A56349D6C437}" cxnId="{B57979A9-6F1F-43FE-9E8C-A0E191906F2D}" type="parTrans">
      <dgm:prSet/>
      <dgm:spPr/>
      <dgm:t>
        <a:bodyPr/>
        <a:lstStyle/>
        <a:p>
          <a:endParaRPr lang="el-GR"/>
        </a:p>
      </dgm:t>
    </dgm:pt>
    <dgm:pt modelId="{563426F6-7D16-407B-97BB-236A9653618A}" cxnId="{B57979A9-6F1F-43FE-9E8C-A0E191906F2D}" type="sibTrans">
      <dgm:prSet/>
      <dgm:spPr/>
      <dgm:t>
        <a:bodyPr/>
        <a:lstStyle/>
        <a:p>
          <a:endParaRPr lang="el-GR"/>
        </a:p>
      </dgm:t>
    </dgm:pt>
    <dgm:pt modelId="{D0349910-3BC4-4755-848A-49430FDC3C00}">
      <dgm:prSet phldrT="[Κείμενο]" custT="1"/>
      <dgm:spPr/>
      <dgm:t>
        <a:bodyPr/>
        <a:lstStyle/>
        <a:p>
          <a:r>
            <a:rPr lang="el-GR" sz="3200" dirty="0"/>
            <a:t>Υποστηρίζουν τις Δ/</a:t>
          </a:r>
          <a:r>
            <a:rPr lang="el-GR" sz="3200" dirty="0" err="1"/>
            <a:t>νσεις</a:t>
          </a:r>
          <a:r>
            <a:rPr lang="el-GR" sz="3200" dirty="0"/>
            <a:t> Εκπαίδευσης</a:t>
          </a:r>
        </a:p>
      </dgm:t>
    </dgm:pt>
    <dgm:pt modelId="{1832FCD0-D617-471E-BD30-EFE9F807B592}" cxnId="{8001BDEA-3154-4E8E-94C3-40C159081838}" type="parTrans">
      <dgm:prSet/>
      <dgm:spPr/>
      <dgm:t>
        <a:bodyPr/>
        <a:lstStyle/>
        <a:p>
          <a:endParaRPr lang="el-GR"/>
        </a:p>
      </dgm:t>
    </dgm:pt>
    <dgm:pt modelId="{A0C1841F-A097-4E53-B517-3F7E28F6679F}" cxnId="{8001BDEA-3154-4E8E-94C3-40C159081838}" type="sibTrans">
      <dgm:prSet/>
      <dgm:spPr/>
      <dgm:t>
        <a:bodyPr/>
        <a:lstStyle/>
        <a:p>
          <a:endParaRPr lang="el-GR"/>
        </a:p>
      </dgm:t>
    </dgm:pt>
    <dgm:pt modelId="{CE626921-A61A-41CE-8F76-B0426943568F}">
      <dgm:prSet phldrT="[Κείμενο]" custT="1"/>
      <dgm:spPr/>
      <dgm:t>
        <a:bodyPr/>
        <a:lstStyle/>
        <a:p>
          <a:r>
            <a:rPr lang="el-GR" sz="4000" b="1" dirty="0"/>
            <a:t>Δ/</a:t>
          </a:r>
          <a:r>
            <a:rPr lang="el-GR" sz="4000" b="1" dirty="0" err="1"/>
            <a:t>νσεις</a:t>
          </a:r>
          <a:r>
            <a:rPr lang="en-US" sz="4000" b="1" dirty="0"/>
            <a:t> </a:t>
          </a:r>
          <a:r>
            <a:rPr lang="el-GR" sz="4000" b="1" dirty="0"/>
            <a:t>&amp; Σ.Ε.</a:t>
          </a:r>
        </a:p>
      </dgm:t>
    </dgm:pt>
    <dgm:pt modelId="{9AE9C785-8988-4C3F-AD77-B0E49C989F46}" cxnId="{D5C29398-B106-4187-BD80-4DD51C506D7F}" type="parTrans">
      <dgm:prSet/>
      <dgm:spPr/>
      <dgm:t>
        <a:bodyPr/>
        <a:lstStyle/>
        <a:p>
          <a:endParaRPr lang="el-GR"/>
        </a:p>
      </dgm:t>
    </dgm:pt>
    <dgm:pt modelId="{06332DD7-6F4B-4B40-846B-C73FEA738CC5}" cxnId="{D5C29398-B106-4187-BD80-4DD51C506D7F}" type="sibTrans">
      <dgm:prSet/>
      <dgm:spPr/>
      <dgm:t>
        <a:bodyPr/>
        <a:lstStyle/>
        <a:p>
          <a:endParaRPr lang="el-GR"/>
        </a:p>
      </dgm:t>
    </dgm:pt>
    <dgm:pt modelId="{BBAB52C2-1335-4CCD-8970-FBCF156B50D3}">
      <dgm:prSet phldrT="[Κείμενο]" custT="1"/>
      <dgm:spPr/>
      <dgm:t>
        <a:bodyPr/>
        <a:lstStyle/>
        <a:p>
          <a:r>
            <a:rPr lang="el-GR" sz="3200" dirty="0"/>
            <a:t>Υποστηρίζουν τα σχολεία αρμοδιότητάς τους</a:t>
          </a:r>
        </a:p>
      </dgm:t>
    </dgm:pt>
    <dgm:pt modelId="{2151050E-7ABD-426C-A6A7-857F73B17E11}" cxnId="{B386F27B-4CCB-4E36-AE57-1CAD19E64321}" type="parTrans">
      <dgm:prSet/>
      <dgm:spPr/>
      <dgm:t>
        <a:bodyPr/>
        <a:lstStyle/>
        <a:p>
          <a:endParaRPr lang="el-GR"/>
        </a:p>
      </dgm:t>
    </dgm:pt>
    <dgm:pt modelId="{CB7D4554-5244-4503-982C-FB6A96CC6980}" cxnId="{B386F27B-4CCB-4E36-AE57-1CAD19E64321}" type="sibTrans">
      <dgm:prSet/>
      <dgm:spPr/>
      <dgm:t>
        <a:bodyPr/>
        <a:lstStyle/>
        <a:p>
          <a:endParaRPr lang="el-GR"/>
        </a:p>
      </dgm:t>
    </dgm:pt>
    <dgm:pt modelId="{D288E8C4-EE83-458E-89BB-C4921CA4AF6A}" type="pres">
      <dgm:prSet presAssocID="{012FB400-F23E-4B46-A7C5-24B655605CCD}" presName="Name0" presStyleCnt="0">
        <dgm:presLayoutVars>
          <dgm:dir/>
          <dgm:animLvl val="lvl"/>
          <dgm:resizeHandles val="exact"/>
        </dgm:presLayoutVars>
      </dgm:prSet>
      <dgm:spPr/>
      <dgm:t>
        <a:bodyPr/>
        <a:lstStyle/>
        <a:p>
          <a:endParaRPr lang="el-GR"/>
        </a:p>
      </dgm:t>
    </dgm:pt>
    <dgm:pt modelId="{66AE63DC-81FE-4D81-AA2F-70C9DA39A8DE}" type="pres">
      <dgm:prSet presAssocID="{C4FAB56A-BC91-4EC6-B22F-9A7B883DEBF8}" presName="vertFlow" presStyleCnt="0"/>
      <dgm:spPr/>
    </dgm:pt>
    <dgm:pt modelId="{E9EF1241-82A3-4F14-AD6F-18E8B57C190D}" type="pres">
      <dgm:prSet presAssocID="{C4FAB56A-BC91-4EC6-B22F-9A7B883DEBF8}" presName="header" presStyleLbl="node1" presStyleIdx="0" presStyleCnt="2"/>
      <dgm:spPr/>
      <dgm:t>
        <a:bodyPr/>
        <a:lstStyle/>
        <a:p>
          <a:endParaRPr lang="el-GR"/>
        </a:p>
      </dgm:t>
    </dgm:pt>
    <dgm:pt modelId="{15EEBA4D-FD28-42E3-9CC4-31631DB3CCF2}" type="pres">
      <dgm:prSet presAssocID="{1832FCD0-D617-471E-BD30-EFE9F807B592}" presName="parTrans" presStyleLbl="sibTrans2D1" presStyleIdx="0" presStyleCnt="2"/>
      <dgm:spPr/>
      <dgm:t>
        <a:bodyPr/>
        <a:lstStyle/>
        <a:p>
          <a:endParaRPr lang="el-GR"/>
        </a:p>
      </dgm:t>
    </dgm:pt>
    <dgm:pt modelId="{6B3479F7-3813-4200-AAA6-BBFF85897DA5}" type="pres">
      <dgm:prSet presAssocID="{D0349910-3BC4-4755-848A-49430FDC3C00}" presName="child" presStyleLbl="alignAccFollowNode1" presStyleIdx="0" presStyleCnt="2">
        <dgm:presLayoutVars>
          <dgm:chMax val="0"/>
          <dgm:bulletEnabled val="1"/>
        </dgm:presLayoutVars>
      </dgm:prSet>
      <dgm:spPr/>
      <dgm:t>
        <a:bodyPr/>
        <a:lstStyle/>
        <a:p>
          <a:endParaRPr lang="el-GR"/>
        </a:p>
      </dgm:t>
    </dgm:pt>
    <dgm:pt modelId="{0BE20F18-3539-4C9A-A5C0-157673FC2059}" type="pres">
      <dgm:prSet presAssocID="{C4FAB56A-BC91-4EC6-B22F-9A7B883DEBF8}" presName="hSp" presStyleCnt="0"/>
      <dgm:spPr/>
    </dgm:pt>
    <dgm:pt modelId="{5A154D88-00E9-4659-805A-B99590D746AC}" type="pres">
      <dgm:prSet presAssocID="{CE626921-A61A-41CE-8F76-B0426943568F}" presName="vertFlow" presStyleCnt="0"/>
      <dgm:spPr/>
    </dgm:pt>
    <dgm:pt modelId="{B75A5054-A521-4528-8245-7A1B4A514256}" type="pres">
      <dgm:prSet presAssocID="{CE626921-A61A-41CE-8F76-B0426943568F}" presName="header" presStyleLbl="node1" presStyleIdx="1" presStyleCnt="2"/>
      <dgm:spPr/>
      <dgm:t>
        <a:bodyPr/>
        <a:lstStyle/>
        <a:p>
          <a:endParaRPr lang="el-GR"/>
        </a:p>
      </dgm:t>
    </dgm:pt>
    <dgm:pt modelId="{5118204C-6925-453F-B97C-6607ED1535DB}" type="pres">
      <dgm:prSet presAssocID="{2151050E-7ABD-426C-A6A7-857F73B17E11}" presName="parTrans" presStyleLbl="sibTrans2D1" presStyleIdx="1" presStyleCnt="2"/>
      <dgm:spPr/>
      <dgm:t>
        <a:bodyPr/>
        <a:lstStyle/>
        <a:p>
          <a:endParaRPr lang="el-GR"/>
        </a:p>
      </dgm:t>
    </dgm:pt>
    <dgm:pt modelId="{B2EFD8DD-3171-42A6-BD4B-955F48495849}" type="pres">
      <dgm:prSet presAssocID="{BBAB52C2-1335-4CCD-8970-FBCF156B50D3}" presName="child" presStyleLbl="alignAccFollowNode1" presStyleIdx="1" presStyleCnt="2">
        <dgm:presLayoutVars>
          <dgm:chMax val="0"/>
          <dgm:bulletEnabled val="1"/>
        </dgm:presLayoutVars>
      </dgm:prSet>
      <dgm:spPr/>
      <dgm:t>
        <a:bodyPr/>
        <a:lstStyle/>
        <a:p>
          <a:endParaRPr lang="el-GR"/>
        </a:p>
      </dgm:t>
    </dgm:pt>
  </dgm:ptLst>
  <dgm:cxnLst>
    <dgm:cxn modelId="{D5C29398-B106-4187-BD80-4DD51C506D7F}" srcId="{012FB400-F23E-4B46-A7C5-24B655605CCD}" destId="{CE626921-A61A-41CE-8F76-B0426943568F}" srcOrd="1" destOrd="0" parTransId="{9AE9C785-8988-4C3F-AD77-B0E49C989F46}" sibTransId="{06332DD7-6F4B-4B40-846B-C73FEA738CC5}"/>
    <dgm:cxn modelId="{9DCF68D3-5ABB-42C7-BCE3-F824390EFF46}" type="presOf" srcId="{1832FCD0-D617-471E-BD30-EFE9F807B592}" destId="{15EEBA4D-FD28-42E3-9CC4-31631DB3CCF2}" srcOrd="0" destOrd="0" presId="urn:microsoft.com/office/officeart/2005/8/layout/lProcess1"/>
    <dgm:cxn modelId="{B57979A9-6F1F-43FE-9E8C-A0E191906F2D}" srcId="{012FB400-F23E-4B46-A7C5-24B655605CCD}" destId="{C4FAB56A-BC91-4EC6-B22F-9A7B883DEBF8}" srcOrd="0" destOrd="0" parTransId="{BFBFD8F0-02F3-4231-8753-A56349D6C437}" sibTransId="{563426F6-7D16-407B-97BB-236A9653618A}"/>
    <dgm:cxn modelId="{60131BD1-177D-4E22-8F4A-F1699CDB0A4B}" type="presOf" srcId="{C4FAB56A-BC91-4EC6-B22F-9A7B883DEBF8}" destId="{E9EF1241-82A3-4F14-AD6F-18E8B57C190D}" srcOrd="0" destOrd="0" presId="urn:microsoft.com/office/officeart/2005/8/layout/lProcess1"/>
    <dgm:cxn modelId="{16B14E8F-292B-4DC2-84AE-49E9C7B3795A}" type="presOf" srcId="{2151050E-7ABD-426C-A6A7-857F73B17E11}" destId="{5118204C-6925-453F-B97C-6607ED1535DB}" srcOrd="0" destOrd="0" presId="urn:microsoft.com/office/officeart/2005/8/layout/lProcess1"/>
    <dgm:cxn modelId="{2997BC24-EF70-4580-B5F6-35698DF5C13D}" type="presOf" srcId="{D0349910-3BC4-4755-848A-49430FDC3C00}" destId="{6B3479F7-3813-4200-AAA6-BBFF85897DA5}" srcOrd="0" destOrd="0" presId="urn:microsoft.com/office/officeart/2005/8/layout/lProcess1"/>
    <dgm:cxn modelId="{9E2F10FD-71F9-403C-B675-7335F87461D8}" type="presOf" srcId="{012FB400-F23E-4B46-A7C5-24B655605CCD}" destId="{D288E8C4-EE83-458E-89BB-C4921CA4AF6A}" srcOrd="0" destOrd="0" presId="urn:microsoft.com/office/officeart/2005/8/layout/lProcess1"/>
    <dgm:cxn modelId="{B386F27B-4CCB-4E36-AE57-1CAD19E64321}" srcId="{CE626921-A61A-41CE-8F76-B0426943568F}" destId="{BBAB52C2-1335-4CCD-8970-FBCF156B50D3}" srcOrd="0" destOrd="0" parTransId="{2151050E-7ABD-426C-A6A7-857F73B17E11}" sibTransId="{CB7D4554-5244-4503-982C-FB6A96CC6980}"/>
    <dgm:cxn modelId="{8001BDEA-3154-4E8E-94C3-40C159081838}" srcId="{C4FAB56A-BC91-4EC6-B22F-9A7B883DEBF8}" destId="{D0349910-3BC4-4755-848A-49430FDC3C00}" srcOrd="0" destOrd="0" parTransId="{1832FCD0-D617-471E-BD30-EFE9F807B592}" sibTransId="{A0C1841F-A097-4E53-B517-3F7E28F6679F}"/>
    <dgm:cxn modelId="{4E6A9BF2-E383-4F45-AFAA-25841A131914}" type="presOf" srcId="{BBAB52C2-1335-4CCD-8970-FBCF156B50D3}" destId="{B2EFD8DD-3171-42A6-BD4B-955F48495849}" srcOrd="0" destOrd="0" presId="urn:microsoft.com/office/officeart/2005/8/layout/lProcess1"/>
    <dgm:cxn modelId="{15DEFB0B-1063-4282-88B5-2EE257B3C571}" type="presOf" srcId="{CE626921-A61A-41CE-8F76-B0426943568F}" destId="{B75A5054-A521-4528-8245-7A1B4A514256}" srcOrd="0" destOrd="0" presId="urn:microsoft.com/office/officeart/2005/8/layout/lProcess1"/>
    <dgm:cxn modelId="{2F8C0971-10E6-493D-8D58-C4F30387515C}" type="presParOf" srcId="{D288E8C4-EE83-458E-89BB-C4921CA4AF6A}" destId="{66AE63DC-81FE-4D81-AA2F-70C9DA39A8DE}" srcOrd="0" destOrd="0" presId="urn:microsoft.com/office/officeart/2005/8/layout/lProcess1"/>
    <dgm:cxn modelId="{F78A82FF-44E1-4596-BE11-169D41293D77}" type="presParOf" srcId="{66AE63DC-81FE-4D81-AA2F-70C9DA39A8DE}" destId="{E9EF1241-82A3-4F14-AD6F-18E8B57C190D}" srcOrd="0" destOrd="0" presId="urn:microsoft.com/office/officeart/2005/8/layout/lProcess1"/>
    <dgm:cxn modelId="{18556E3C-6FB3-41C5-B597-EFFE4C931562}" type="presParOf" srcId="{66AE63DC-81FE-4D81-AA2F-70C9DA39A8DE}" destId="{15EEBA4D-FD28-42E3-9CC4-31631DB3CCF2}" srcOrd="1" destOrd="0" presId="urn:microsoft.com/office/officeart/2005/8/layout/lProcess1"/>
    <dgm:cxn modelId="{EC75169E-CC1C-4C2B-B7E9-6E498673753C}" type="presParOf" srcId="{66AE63DC-81FE-4D81-AA2F-70C9DA39A8DE}" destId="{6B3479F7-3813-4200-AAA6-BBFF85897DA5}" srcOrd="2" destOrd="0" presId="urn:microsoft.com/office/officeart/2005/8/layout/lProcess1"/>
    <dgm:cxn modelId="{798D9336-E9CC-419F-8961-080B192D2152}" type="presParOf" srcId="{D288E8C4-EE83-458E-89BB-C4921CA4AF6A}" destId="{0BE20F18-3539-4C9A-A5C0-157673FC2059}" srcOrd="1" destOrd="0" presId="urn:microsoft.com/office/officeart/2005/8/layout/lProcess1"/>
    <dgm:cxn modelId="{0A94DEB3-D866-4C8A-9E07-2FEE8882C7E0}" type="presParOf" srcId="{D288E8C4-EE83-458E-89BB-C4921CA4AF6A}" destId="{5A154D88-00E9-4659-805A-B99590D746AC}" srcOrd="2" destOrd="0" presId="urn:microsoft.com/office/officeart/2005/8/layout/lProcess1"/>
    <dgm:cxn modelId="{FADB2733-D919-4707-A063-D734867CF6E6}" type="presParOf" srcId="{5A154D88-00E9-4659-805A-B99590D746AC}" destId="{B75A5054-A521-4528-8245-7A1B4A514256}" srcOrd="0" destOrd="0" presId="urn:microsoft.com/office/officeart/2005/8/layout/lProcess1"/>
    <dgm:cxn modelId="{356BE990-9904-47DD-BA1D-7F142AF20709}" type="presParOf" srcId="{5A154D88-00E9-4659-805A-B99590D746AC}" destId="{5118204C-6925-453F-B97C-6607ED1535DB}" srcOrd="1" destOrd="0" presId="urn:microsoft.com/office/officeart/2005/8/layout/lProcess1"/>
    <dgm:cxn modelId="{9F05B585-1F46-4A8B-9B9A-7203381C4E40}" type="presParOf" srcId="{5A154D88-00E9-4659-805A-B99590D746AC}" destId="{B2EFD8DD-3171-42A6-BD4B-955F48495849}" srcOrd="2" destOrd="0" presId="urn:microsoft.com/office/officeart/2005/8/layout/lProcess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11051959" cy="6134470"/>
        <a:chOff x="0" y="0"/>
        <a:chExt cx="11051959" cy="6134470"/>
      </a:xfrm>
    </dsp:grpSpPr>
    <dsp:sp modelId="{7193E77A-FBAC-49B2-A57D-0C4F856F6055}">
      <dsp:nvSpPr>
        <dsp:cNvPr id="3" name="Rectangles 2"/>
        <dsp:cNvSpPr/>
      </dsp:nvSpPr>
      <dsp:spPr bwMode="white">
        <a:xfrm>
          <a:off x="3424302" y="952324"/>
          <a:ext cx="2705190" cy="1804362"/>
        </a:xfrm>
        <a:prstGeom prst="rect">
          <a:avLst/>
        </a:prstGeom>
      </dsp:spPr>
      <dsp:style>
        <a:lnRef idx="2">
          <a:schemeClr val="accent2">
            <a:tint val="40000"/>
            <a:alpha val="90000"/>
            <a:hueOff val="0"/>
            <a:satOff val="0"/>
            <a:lumOff val="0"/>
            <a:alpha val="90196"/>
          </a:schemeClr>
        </a:lnRef>
        <a:fillRef idx="1">
          <a:schemeClr val="accent2">
            <a:tint val="40000"/>
            <a:alpha val="90000"/>
            <a:hueOff val="0"/>
            <a:satOff val="0"/>
            <a:lumOff val="0"/>
            <a:alpha val="90196"/>
          </a:schemeClr>
        </a:fillRef>
        <a:effectRef idx="0">
          <a:scrgbClr r="0" g="0" b="0"/>
        </a:effectRef>
        <a:fontRef idx="minor"/>
      </dsp:style>
      <dsp:txBody>
        <a:bodyPr lIns="0" tIns="142240" rIns="142240" bIns="14224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buFont typeface="Arial" panose="020B0604020202020204" pitchFamily="34" charset="0"/>
            <a:buChar char="•"/>
          </a:pPr>
          <a:endParaRPr lang="el-GR" sz="2400" dirty="0">
            <a:solidFill>
              <a:schemeClr val="dk1"/>
            </a:solidFill>
          </a:endParaRPr>
        </a:p>
        <a:p>
          <a:pPr lvl="0">
            <a:lnSpc>
              <a:spcPct val="100000"/>
            </a:lnSpc>
            <a:spcBef>
              <a:spcPct val="0"/>
            </a:spcBef>
            <a:spcAft>
              <a:spcPct val="35000"/>
            </a:spcAft>
            <a:buFont typeface="Arial" panose="020B0604020202020204" pitchFamily="34" charset="0"/>
            <a:buChar char="•"/>
          </a:pPr>
          <a:r>
            <a:rPr lang="el-GR" sz="2000" dirty="0">
              <a:solidFill>
                <a:schemeClr val="dk1"/>
              </a:solidFill>
            </a:rPr>
            <a:t>Διαρκής, συμμετοχική και δυναμική διαδικασία</a:t>
          </a:r>
          <a:endParaRPr>
            <a:solidFill>
              <a:schemeClr val="dk1"/>
            </a:solidFill>
          </a:endParaRPr>
        </a:p>
      </dsp:txBody>
      <dsp:txXfrm>
        <a:off x="3424302" y="952324"/>
        <a:ext cx="2705190" cy="1804362"/>
      </dsp:txXfrm>
    </dsp:sp>
    <dsp:sp modelId="{B40B4A06-67B8-44FA-AAB3-65DFED439A9F}">
      <dsp:nvSpPr>
        <dsp:cNvPr id="4" name="Rectangles 3"/>
        <dsp:cNvSpPr/>
      </dsp:nvSpPr>
      <dsp:spPr bwMode="white">
        <a:xfrm>
          <a:off x="3437007" y="2810016"/>
          <a:ext cx="2705190" cy="1804362"/>
        </a:xfrm>
        <a:prstGeom prst="rect">
          <a:avLst/>
        </a:prstGeom>
      </dsp:spPr>
      <dsp:style>
        <a:lnRef idx="2">
          <a:schemeClr val="accent2">
            <a:tint val="40000"/>
            <a:alpha val="90000"/>
            <a:hueOff val="-168000"/>
            <a:satOff val="-15136"/>
            <a:lumOff val="-156"/>
            <a:alpha val="90196"/>
          </a:schemeClr>
        </a:lnRef>
        <a:fillRef idx="1">
          <a:schemeClr val="accent2">
            <a:tint val="40000"/>
            <a:alpha val="90000"/>
            <a:hueOff val="-168000"/>
            <a:satOff val="-15136"/>
            <a:lumOff val="-156"/>
            <a:alpha val="90196"/>
          </a:schemeClr>
        </a:fillRef>
        <a:effectRef idx="0">
          <a:scrgbClr r="0" g="0" b="0"/>
        </a:effectRef>
        <a:fontRef idx="minor"/>
      </dsp:style>
      <dsp:txBody>
        <a:bodyPr lIns="0" tIns="142240" rIns="142240" bIns="14224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l-GR" sz="2000" dirty="0">
              <a:solidFill>
                <a:schemeClr val="dk1"/>
              </a:solidFill>
            </a:rPr>
            <a:t>Εμπλέκεται το σύνολο της σχολικής κοινότητας </a:t>
          </a:r>
          <a:endParaRPr>
            <a:solidFill>
              <a:schemeClr val="dk1"/>
            </a:solidFill>
          </a:endParaRPr>
        </a:p>
      </dsp:txBody>
      <dsp:txXfrm>
        <a:off x="3437007" y="2810016"/>
        <a:ext cx="2705190" cy="1804362"/>
      </dsp:txXfrm>
    </dsp:sp>
    <dsp:sp modelId="{291A023E-5B34-4882-A98E-90D3C0240BED}">
      <dsp:nvSpPr>
        <dsp:cNvPr id="5" name="Rectangles 4"/>
        <dsp:cNvSpPr/>
      </dsp:nvSpPr>
      <dsp:spPr bwMode="white">
        <a:xfrm>
          <a:off x="3441709" y="4330108"/>
          <a:ext cx="2705190" cy="1804362"/>
        </a:xfrm>
        <a:prstGeom prst="rect">
          <a:avLst/>
        </a:prstGeom>
      </dsp:spPr>
      <dsp:style>
        <a:lnRef idx="2">
          <a:schemeClr val="accent2">
            <a:tint val="40000"/>
            <a:alpha val="90000"/>
            <a:hueOff val="-336000"/>
            <a:satOff val="-30274"/>
            <a:lumOff val="-313"/>
            <a:alpha val="90196"/>
          </a:schemeClr>
        </a:lnRef>
        <a:fillRef idx="1">
          <a:schemeClr val="accent2">
            <a:tint val="40000"/>
            <a:alpha val="90000"/>
            <a:hueOff val="-336000"/>
            <a:satOff val="-30274"/>
            <a:lumOff val="-313"/>
            <a:alpha val="90196"/>
          </a:schemeClr>
        </a:fillRef>
        <a:effectRef idx="0">
          <a:scrgbClr r="0" g="0" b="0"/>
        </a:effectRef>
        <a:fontRef idx="minor"/>
      </dsp:style>
      <dsp:txBody>
        <a:bodyPr lIns="0" tIns="142240" rIns="142240" bIns="14224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l-GR" sz="2000" dirty="0">
              <a:solidFill>
                <a:schemeClr val="dk1"/>
              </a:solidFill>
            </a:rPr>
            <a:t>Εντοπίζει θετικά σημεία και σημεία που χρήζουν βελτίωσης</a:t>
          </a:r>
          <a:endParaRPr>
            <a:solidFill>
              <a:schemeClr val="dk1"/>
            </a:solidFill>
          </a:endParaRPr>
        </a:p>
      </dsp:txBody>
      <dsp:txXfrm>
        <a:off x="3441709" y="4330108"/>
        <a:ext cx="2705190" cy="1804362"/>
      </dsp:txXfrm>
    </dsp:sp>
    <dsp:sp modelId="{B4CC65C6-2BF8-4636-9EFE-595292023AB1}">
      <dsp:nvSpPr>
        <dsp:cNvPr id="6" name="Oval 5"/>
        <dsp:cNvSpPr/>
      </dsp:nvSpPr>
      <dsp:spPr bwMode="white">
        <a:xfrm>
          <a:off x="496544" y="0"/>
          <a:ext cx="1803460" cy="1803460"/>
        </a:xfrm>
        <a:prstGeom prst="ellipse">
          <a:avLst/>
        </a:prstGeom>
      </dsp:spPr>
      <dsp:style>
        <a:lnRef idx="2">
          <a:schemeClr val="lt1"/>
        </a:lnRef>
        <a:fillRef idx="1">
          <a:schemeClr val="accent2">
            <a:hueOff val="0"/>
            <a:satOff val="0"/>
            <a:lumOff val="0"/>
            <a:alpha val="100000"/>
          </a:schemeClr>
        </a:fillRef>
        <a:effectRef idx="0">
          <a:scrgbClr r="0" g="0" b="0"/>
        </a:effectRef>
        <a:fontRef idx="minor">
          <a:schemeClr val="lt1"/>
        </a:fontRef>
      </dsp:style>
      <dsp:txBody>
        <a:bodyPr lIns="0" tIns="0" rIns="0" bIns="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l-GR" sz="3200" dirty="0"/>
            <a:t>Εσωτερική αξιολόγηση</a:t>
          </a:r>
        </a:p>
      </dsp:txBody>
      <dsp:txXfrm>
        <a:off x="496544" y="0"/>
        <a:ext cx="1803460" cy="1803460"/>
      </dsp:txXfrm>
    </dsp:sp>
    <dsp:sp modelId="{EEA23E49-24EC-4FF6-9AB2-BE3509C816F3}">
      <dsp:nvSpPr>
        <dsp:cNvPr id="7" name="Rectangles 6"/>
        <dsp:cNvSpPr/>
      </dsp:nvSpPr>
      <dsp:spPr bwMode="white">
        <a:xfrm>
          <a:off x="7149094" y="721384"/>
          <a:ext cx="2705190" cy="1804362"/>
        </a:xfrm>
        <a:prstGeom prst="rect">
          <a:avLst/>
        </a:prstGeom>
      </dsp:spPr>
      <dsp:style>
        <a:lnRef idx="2">
          <a:schemeClr val="accent2">
            <a:tint val="40000"/>
            <a:alpha val="90000"/>
            <a:hueOff val="-504000"/>
            <a:satOff val="-45411"/>
            <a:lumOff val="-470"/>
            <a:alpha val="90196"/>
          </a:schemeClr>
        </a:lnRef>
        <a:fillRef idx="1">
          <a:schemeClr val="accent2">
            <a:tint val="40000"/>
            <a:alpha val="90000"/>
            <a:hueOff val="-504000"/>
            <a:satOff val="-45411"/>
            <a:lumOff val="-470"/>
            <a:alpha val="90196"/>
          </a:schemeClr>
        </a:fillRef>
        <a:effectRef idx="0">
          <a:scrgbClr r="0" g="0" b="0"/>
        </a:effectRef>
        <a:fontRef idx="minor"/>
      </dsp:style>
      <dsp:txBody>
        <a:bodyPr lIns="0" tIns="142240" rIns="142240" bIns="14224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gn="l">
            <a:lnSpc>
              <a:spcPct val="100000"/>
            </a:lnSpc>
            <a:spcBef>
              <a:spcPct val="0"/>
            </a:spcBef>
            <a:spcAft>
              <a:spcPct val="35000"/>
            </a:spcAft>
          </a:pPr>
          <a:endParaRPr lang="el-GR" sz="2000" dirty="0">
            <a:solidFill>
              <a:schemeClr val="dk1"/>
            </a:solidFill>
          </a:endParaRPr>
        </a:p>
        <a:p>
          <a:pPr lvl="0" algn="r">
            <a:lnSpc>
              <a:spcPct val="100000"/>
            </a:lnSpc>
            <a:spcBef>
              <a:spcPct val="0"/>
            </a:spcBef>
            <a:spcAft>
              <a:spcPct val="35000"/>
            </a:spcAft>
          </a:pPr>
          <a:r>
            <a:rPr lang="el-GR" sz="2000" dirty="0">
              <a:solidFill>
                <a:schemeClr val="dk1"/>
              </a:solidFill>
            </a:rPr>
            <a:t>Για την παροχή τεκμηριωμένης ανατροφοδότησης σχετικά με το έργο των σχολείων </a:t>
          </a:r>
          <a:endParaRPr>
            <a:solidFill>
              <a:schemeClr val="dk1"/>
            </a:solidFill>
          </a:endParaRPr>
        </a:p>
      </dsp:txBody>
      <dsp:txXfrm>
        <a:off x="7149094" y="721384"/>
        <a:ext cx="2705190" cy="1804362"/>
      </dsp:txXfrm>
    </dsp:sp>
    <dsp:sp modelId="{795AA0FD-F404-442B-BE6C-A57A257D3845}">
      <dsp:nvSpPr>
        <dsp:cNvPr id="8" name="Rectangles 7"/>
        <dsp:cNvSpPr/>
      </dsp:nvSpPr>
      <dsp:spPr bwMode="white">
        <a:xfrm>
          <a:off x="7149094" y="2525746"/>
          <a:ext cx="2705190" cy="1804362"/>
        </a:xfrm>
        <a:prstGeom prst="rect">
          <a:avLst/>
        </a:prstGeom>
      </dsp:spPr>
      <dsp:style>
        <a:lnRef idx="2">
          <a:schemeClr val="accent2">
            <a:tint val="40000"/>
            <a:alpha val="90000"/>
            <a:hueOff val="-672000"/>
            <a:satOff val="-60548"/>
            <a:lumOff val="-626"/>
            <a:alpha val="90196"/>
          </a:schemeClr>
        </a:lnRef>
        <a:fillRef idx="1">
          <a:schemeClr val="accent2">
            <a:tint val="40000"/>
            <a:alpha val="90000"/>
            <a:hueOff val="-672000"/>
            <a:satOff val="-60548"/>
            <a:lumOff val="-626"/>
            <a:alpha val="90196"/>
          </a:schemeClr>
        </a:fillRef>
        <a:effectRef idx="0">
          <a:scrgbClr r="0" g="0" b="0"/>
        </a:effectRef>
        <a:fontRef idx="minor"/>
      </dsp:style>
      <dsp:txBody>
        <a:bodyPr lIns="0" tIns="142240" rIns="142240" bIns="14224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gn="r">
            <a:lnSpc>
              <a:spcPct val="100000"/>
            </a:lnSpc>
            <a:spcBef>
              <a:spcPct val="0"/>
            </a:spcBef>
            <a:spcAft>
              <a:spcPct val="35000"/>
            </a:spcAft>
          </a:pPr>
          <a:r>
            <a:rPr lang="el-GR" sz="2000" dirty="0">
              <a:solidFill>
                <a:schemeClr val="dk1"/>
              </a:solidFill>
            </a:rPr>
            <a:t>Για την υποστήριξη των εκπαιδευτικών με σκοπό τη βελτίωση της παρεχόμενης εκπαίδευσης</a:t>
          </a:r>
          <a:endParaRPr>
            <a:solidFill>
              <a:schemeClr val="dk1"/>
            </a:solidFill>
          </a:endParaRPr>
        </a:p>
      </dsp:txBody>
      <dsp:txXfrm>
        <a:off x="7149094" y="2525746"/>
        <a:ext cx="2705190" cy="1804362"/>
      </dsp:txXfrm>
    </dsp:sp>
    <dsp:sp modelId="{8349C4F0-FA0B-4E1C-BC3D-6F00CC338407}">
      <dsp:nvSpPr>
        <dsp:cNvPr id="9" name="Rectangles 8"/>
        <dsp:cNvSpPr/>
      </dsp:nvSpPr>
      <dsp:spPr bwMode="white">
        <a:xfrm>
          <a:off x="7149094" y="4330108"/>
          <a:ext cx="2705190" cy="1804362"/>
        </a:xfrm>
        <a:prstGeom prst="rect">
          <a:avLst/>
        </a:prstGeom>
      </dsp:spPr>
      <dsp:style>
        <a:lnRef idx="2">
          <a:schemeClr val="accent2">
            <a:tint val="40000"/>
            <a:alpha val="90000"/>
            <a:hueOff val="-840000"/>
            <a:satOff val="-75685"/>
            <a:lumOff val="-783"/>
            <a:alpha val="90196"/>
          </a:schemeClr>
        </a:lnRef>
        <a:fillRef idx="1">
          <a:schemeClr val="accent2">
            <a:tint val="40000"/>
            <a:alpha val="90000"/>
            <a:hueOff val="-840000"/>
            <a:satOff val="-75685"/>
            <a:lumOff val="-783"/>
            <a:alpha val="90196"/>
          </a:schemeClr>
        </a:fillRef>
        <a:effectRef idx="0">
          <a:scrgbClr r="0" g="0" b="0"/>
        </a:effectRef>
        <a:fontRef idx="minor"/>
      </dsp:style>
      <dsp:txBody>
        <a:bodyPr lIns="0" tIns="142240" rIns="142240" bIns="14224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gn="r">
            <a:lnSpc>
              <a:spcPct val="100000"/>
            </a:lnSpc>
            <a:spcBef>
              <a:spcPct val="0"/>
            </a:spcBef>
            <a:spcAft>
              <a:spcPct val="35000"/>
            </a:spcAft>
          </a:pPr>
          <a:r>
            <a:rPr lang="el-GR" sz="2000" dirty="0">
              <a:solidFill>
                <a:schemeClr val="dk1"/>
              </a:solidFill>
            </a:rPr>
            <a:t>Λαμβάνει υπόψη τις συνθήκες λειτουργίας, τα </a:t>
          </a:r>
          <a:r>
            <a:rPr lang="el-GR" sz="2000" dirty="0" err="1">
              <a:solidFill>
                <a:schemeClr val="dk1"/>
              </a:solidFill>
            </a:rPr>
            <a:t>κοινωνικο</a:t>
          </a:r>
          <a:r>
            <a:rPr lang="el-GR" sz="2000" dirty="0">
              <a:solidFill>
                <a:schemeClr val="dk1"/>
              </a:solidFill>
            </a:rPr>
            <a:t>-πολιτισμικά δεδομένα και το γενικότερο κλίμα του κάθε σχολείου</a:t>
          </a:r>
          <a:endParaRPr>
            <a:solidFill>
              <a:schemeClr val="dk1"/>
            </a:solidFill>
          </a:endParaRPr>
        </a:p>
      </dsp:txBody>
      <dsp:txXfrm>
        <a:off x="7149094" y="4330108"/>
        <a:ext cx="2705190" cy="1804362"/>
      </dsp:txXfrm>
    </dsp:sp>
    <dsp:sp modelId="{B154F81B-D7D2-4FB0-A0BA-85944432DA8E}">
      <dsp:nvSpPr>
        <dsp:cNvPr id="10" name="Oval 9"/>
        <dsp:cNvSpPr/>
      </dsp:nvSpPr>
      <dsp:spPr bwMode="white">
        <a:xfrm>
          <a:off x="6830339" y="204693"/>
          <a:ext cx="1803460" cy="1803460"/>
        </a:xfrm>
        <a:prstGeom prst="ellipse">
          <a:avLst/>
        </a:prstGeom>
      </dsp:spPr>
      <dsp:style>
        <a:lnRef idx="2">
          <a:schemeClr val="lt1"/>
        </a:lnRef>
        <a:fillRef idx="1">
          <a:schemeClr val="accent2">
            <a:hueOff val="-1500000"/>
            <a:satOff val="-83921"/>
            <a:lumOff val="8627"/>
            <a:alpha val="100000"/>
          </a:schemeClr>
        </a:fillRef>
        <a:effectRef idx="0">
          <a:scrgbClr r="0" g="0" b="0"/>
        </a:effectRef>
        <a:fontRef idx="minor">
          <a:schemeClr val="lt1"/>
        </a:fontRef>
      </dsp:style>
      <dsp:txBody>
        <a:bodyPr lIns="0" tIns="0" rIns="0" bIns="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l-GR" sz="3200" dirty="0"/>
            <a:t>Εξωτερική αξιολόγηση</a:t>
          </a:r>
        </a:p>
      </dsp:txBody>
      <dsp:txXfrm>
        <a:off x="6830339" y="204693"/>
        <a:ext cx="1803460" cy="1803460"/>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7585706" cy="5210338"/>
        <a:chOff x="0" y="0"/>
        <a:chExt cx="7585706" cy="5210338"/>
      </a:xfrm>
    </dsp:grpSpPr>
    <dsp:sp modelId="{A473DAE6-8B48-42F1-BA58-8E5E84E3E503}">
      <dsp:nvSpPr>
        <dsp:cNvPr id="5" name="Block Arc 4"/>
        <dsp:cNvSpPr/>
      </dsp:nvSpPr>
      <dsp:spPr bwMode="white">
        <a:xfrm>
          <a:off x="1249800" y="654795"/>
          <a:ext cx="4821786" cy="4821786"/>
        </a:xfrm>
        <a:prstGeom prst="blockArc">
          <a:avLst>
            <a:gd name="adj1" fmla="val 15891103"/>
            <a:gd name="adj2" fmla="val 1609103"/>
            <a:gd name="adj3" fmla="val 3962"/>
          </a:avLst>
        </a:prstGeom>
        <a:solidFill>
          <a:srgbClr val="A5A5A5">
            <a:hueOff val="0"/>
            <a:satOff val="0"/>
            <a:lumOff val="0"/>
            <a:alphaOff val="0"/>
          </a:srgbClr>
        </a:solidFill>
        <a:ln>
          <a:noFill/>
        </a:ln>
        <a:effectLst/>
      </dsp:spPr>
      <dsp:style>
        <a:lnRef idx="0">
          <a:schemeClr val="lt1"/>
        </a:lnRef>
        <a:fillRef idx="1">
          <a:schemeClr val="accent3">
            <a:hueOff val="0"/>
            <a:satOff val="0"/>
            <a:lumOff val="0"/>
            <a:alpha val="100000"/>
          </a:schemeClr>
        </a:fillRef>
        <a:effectRef idx="0">
          <a:scrgbClr r="0" g="0" b="0"/>
        </a:effectRef>
        <a:fontRef idx="minor">
          <a:schemeClr val="lt1"/>
        </a:fontRef>
      </dsp:style>
      <dsp:txXfrm>
        <a:off x="1249800" y="654795"/>
        <a:ext cx="4821786" cy="4821786"/>
      </dsp:txXfrm>
    </dsp:sp>
    <dsp:sp modelId="{53174626-195E-442C-8BB0-2F9971BD3C24}">
      <dsp:nvSpPr>
        <dsp:cNvPr id="7" name="Block Arc 6"/>
        <dsp:cNvSpPr/>
      </dsp:nvSpPr>
      <dsp:spPr bwMode="white">
        <a:xfrm>
          <a:off x="1038259" y="388552"/>
          <a:ext cx="4821786" cy="4821786"/>
        </a:xfrm>
        <a:prstGeom prst="blockArc">
          <a:avLst>
            <a:gd name="adj1" fmla="val 893358"/>
            <a:gd name="adj2" fmla="val 11139899"/>
            <a:gd name="adj3" fmla="val 3962"/>
          </a:avLst>
        </a:prstGeom>
        <a:solidFill>
          <a:srgbClr val="A5A5A5">
            <a:hueOff val="1355300"/>
            <a:satOff val="50000"/>
            <a:lumOff val="-7352"/>
            <a:alphaOff val="0"/>
          </a:srgbClr>
        </a:solidFill>
        <a:ln>
          <a:noFill/>
        </a:ln>
        <a:effectLst/>
      </dsp:spPr>
      <dsp:style>
        <a:lnRef idx="0">
          <a:schemeClr val="lt1"/>
        </a:lnRef>
        <a:fillRef idx="1">
          <a:schemeClr val="accent3">
            <a:hueOff val="1380000"/>
            <a:satOff val="50000"/>
            <a:lumOff val="-7254"/>
            <a:alpha val="100000"/>
          </a:schemeClr>
        </a:fillRef>
        <a:effectRef idx="0">
          <a:scrgbClr r="0" g="0" b="0"/>
        </a:effectRef>
        <a:fontRef idx="minor">
          <a:schemeClr val="lt1"/>
        </a:fontRef>
      </dsp:style>
      <dsp:txXfrm>
        <a:off x="1038259" y="388552"/>
        <a:ext cx="4821786" cy="4821786"/>
      </dsp:txXfrm>
    </dsp:sp>
    <dsp:sp modelId="{34AB2CC6-0C3A-41F4-A96A-123692DDCD16}">
      <dsp:nvSpPr>
        <dsp:cNvPr id="9" name="Block Arc 8"/>
        <dsp:cNvSpPr/>
      </dsp:nvSpPr>
      <dsp:spPr bwMode="white">
        <a:xfrm>
          <a:off x="1086050" y="663505"/>
          <a:ext cx="4821786" cy="4821786"/>
        </a:xfrm>
        <a:prstGeom prst="blockArc">
          <a:avLst>
            <a:gd name="adj1" fmla="val 10484658"/>
            <a:gd name="adj2" fmla="val 16143514"/>
            <a:gd name="adj3" fmla="val 3962"/>
          </a:avLst>
        </a:prstGeom>
        <a:solidFill>
          <a:srgbClr val="A5A5A5">
            <a:hueOff val="2710599"/>
            <a:satOff val="100000"/>
            <a:lumOff val="-14705"/>
            <a:alphaOff val="0"/>
          </a:srgbClr>
        </a:solidFill>
        <a:ln>
          <a:noFill/>
        </a:ln>
        <a:effectLst/>
      </dsp:spPr>
      <dsp:style>
        <a:lnRef idx="0">
          <a:schemeClr val="lt1"/>
        </a:lnRef>
        <a:fillRef idx="1">
          <a:schemeClr val="accent3">
            <a:hueOff val="2760000"/>
            <a:satOff val="100000"/>
            <a:lumOff val="-14509"/>
            <a:alpha val="100000"/>
          </a:schemeClr>
        </a:fillRef>
        <a:effectRef idx="0">
          <a:scrgbClr r="0" g="0" b="0"/>
        </a:effectRef>
        <a:fontRef idx="minor">
          <a:schemeClr val="lt1"/>
        </a:fontRef>
      </dsp:style>
      <dsp:txXfrm>
        <a:off x="1086050" y="663505"/>
        <a:ext cx="4821786" cy="4821786"/>
      </dsp:txXfrm>
    </dsp:sp>
    <dsp:sp modelId="{4CF005B8-2B54-4452-A66B-BC546EA06AF7}">
      <dsp:nvSpPr>
        <dsp:cNvPr id="3" name="Oval 2"/>
        <dsp:cNvSpPr/>
      </dsp:nvSpPr>
      <dsp:spPr bwMode="white">
        <a:xfrm>
          <a:off x="2633221" y="1962961"/>
          <a:ext cx="2107424" cy="2107424"/>
        </a:xfrm>
        <a:prstGeom prst="ellipse">
          <a:avLst/>
        </a:prstGeo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hemeClr val="lt1"/>
        </a:lnRef>
        <a:fillRef idx="1">
          <a:schemeClr val="accent2"/>
        </a:fillRef>
        <a:effectRef idx="0">
          <a:scrgbClr r="0" g="0" b="0"/>
        </a:effectRef>
        <a:fontRef idx="minor">
          <a:schemeClr val="lt1"/>
        </a:fontRef>
      </dsp:style>
      <dsp:txBody>
        <a:bodyPr lIns="30480" tIns="30480" rIns="30480" bIns="304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l-GR" sz="2400" b="1" dirty="0">
              <a:solidFill>
                <a:sysClr val="window" lastClr="FFFFFF"/>
              </a:solidFill>
              <a:latin typeface="Calibri" panose="020F0502020204030204"/>
              <a:ea typeface="+mn-ea"/>
              <a:cs typeface="+mn-cs"/>
            </a:rPr>
            <a:t>Λειτουργίες Σχολικής Μονάδας</a:t>
          </a:r>
        </a:p>
      </dsp:txBody>
      <dsp:txXfrm>
        <a:off x="2633221" y="1962961"/>
        <a:ext cx="2107424" cy="2107424"/>
      </dsp:txXfrm>
    </dsp:sp>
    <dsp:sp modelId="{0C9983CB-2E62-4A1E-8325-8D35D11E0067}">
      <dsp:nvSpPr>
        <dsp:cNvPr id="4" name="Oval 3"/>
        <dsp:cNvSpPr/>
      </dsp:nvSpPr>
      <dsp:spPr bwMode="white">
        <a:xfrm>
          <a:off x="2722642" y="103232"/>
          <a:ext cx="1475197" cy="1475197"/>
        </a:xfrm>
        <a:prstGeom prst="ellipse">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hemeClr val="lt1"/>
        </a:lnRef>
        <a:fillRef idx="1">
          <a:schemeClr val="accent3">
            <a:hueOff val="0"/>
            <a:satOff val="0"/>
            <a:lumOff val="0"/>
            <a:alpha val="100000"/>
          </a:schemeClr>
        </a:fillRef>
        <a:effectRef idx="0">
          <a:scrgbClr r="0" g="0" b="0"/>
        </a:effectRef>
        <a:fontRef idx="minor">
          <a:schemeClr val="lt1"/>
        </a:fontRef>
      </dsp:style>
      <dsp:txBody>
        <a:bodyPr lIns="25400" tIns="25400" rIns="25400" bIns="25400" anchor="ctr"/>
        <a:lstStyle>
          <a:lvl1pPr algn="ctr">
            <a:defRPr sz="6100"/>
          </a:lvl1pPr>
          <a:lvl2pPr marL="285750" indent="-285750" algn="ctr">
            <a:defRPr sz="4700"/>
          </a:lvl2pPr>
          <a:lvl3pPr marL="571500" indent="-285750" algn="ctr">
            <a:defRPr sz="4700"/>
          </a:lvl3pPr>
          <a:lvl4pPr marL="857250" indent="-285750" algn="ctr">
            <a:defRPr sz="4700"/>
          </a:lvl4pPr>
          <a:lvl5pPr marL="1143000" indent="-285750" algn="ctr">
            <a:defRPr sz="4700"/>
          </a:lvl5pPr>
          <a:lvl6pPr marL="1428750" indent="-285750" algn="ctr">
            <a:defRPr sz="4700"/>
          </a:lvl6pPr>
          <a:lvl7pPr marL="1714500" indent="-285750" algn="ctr">
            <a:defRPr sz="4700"/>
          </a:lvl7pPr>
          <a:lvl8pPr marL="2000250" indent="-285750" algn="ctr">
            <a:defRPr sz="4700"/>
          </a:lvl8pPr>
          <a:lvl9pPr marL="2286000" indent="-285750" algn="ctr">
            <a:defRPr sz="4700"/>
          </a:lvl9pPr>
        </a:lstStyle>
        <a:p>
          <a:pPr lvl="0">
            <a:lnSpc>
              <a:spcPct val="100000"/>
            </a:lnSpc>
            <a:spcBef>
              <a:spcPct val="0"/>
            </a:spcBef>
            <a:spcAft>
              <a:spcPct val="35000"/>
            </a:spcAft>
          </a:pPr>
          <a:r>
            <a:rPr lang="el-GR" sz="2000" b="1">
              <a:solidFill>
                <a:sysClr val="window" lastClr="FFFFFF"/>
              </a:solidFill>
              <a:latin typeface="Calibri" panose="020F0502020204030204"/>
              <a:ea typeface="+mn-ea"/>
              <a:cs typeface="+mn-cs"/>
            </a:rPr>
            <a:t>ΣΧΕΔΙΑΣΜΟΣ</a:t>
          </a:r>
          <a:r>
            <a:rPr lang="el-GR" sz="2000">
              <a:solidFill>
                <a:sysClr val="window" lastClr="FFFFFF"/>
              </a:solidFill>
              <a:latin typeface="Calibri" panose="020F0502020204030204"/>
              <a:ea typeface="+mn-ea"/>
              <a:cs typeface="+mn-cs"/>
            </a:rPr>
            <a:t> </a:t>
          </a:r>
        </a:p>
      </dsp:txBody>
      <dsp:txXfrm>
        <a:off x="2722642" y="103232"/>
        <a:ext cx="1475197" cy="1475197"/>
      </dsp:txXfrm>
    </dsp:sp>
    <dsp:sp modelId="{970C0DB8-0F2F-43D3-B411-3333F828A8D7}">
      <dsp:nvSpPr>
        <dsp:cNvPr id="6" name="Oval 5"/>
        <dsp:cNvSpPr/>
      </dsp:nvSpPr>
      <dsp:spPr bwMode="white">
        <a:xfrm>
          <a:off x="4916692" y="3335931"/>
          <a:ext cx="1475197" cy="1475197"/>
        </a:xfrm>
        <a:prstGeom prst="ellipse">
          <a:avLst/>
        </a:prstGeom>
        <a:solidFill>
          <a:srgbClr val="A5A5A5">
            <a:hueOff val="1355300"/>
            <a:satOff val="50000"/>
            <a:lumOff val="-7352"/>
            <a:alphaOff val="0"/>
          </a:srgbClr>
        </a:solidFill>
        <a:ln w="12700" cap="flat" cmpd="sng" algn="ctr">
          <a:solidFill>
            <a:sysClr val="window" lastClr="FFFFFF">
              <a:hueOff val="0"/>
              <a:satOff val="0"/>
              <a:lumOff val="0"/>
              <a:alphaOff val="0"/>
            </a:sysClr>
          </a:solidFill>
          <a:prstDash val="solid"/>
          <a:miter lim="800000"/>
        </a:ln>
        <a:effectLst/>
      </dsp:spPr>
      <dsp:style>
        <a:lnRef idx="2">
          <a:schemeClr val="lt1"/>
        </a:lnRef>
        <a:fillRef idx="1">
          <a:schemeClr val="accent3">
            <a:hueOff val="1380000"/>
            <a:satOff val="50000"/>
            <a:lumOff val="-7254"/>
            <a:alpha val="100000"/>
          </a:schemeClr>
        </a:fillRef>
        <a:effectRef idx="0">
          <a:scrgbClr r="0" g="0" b="0"/>
        </a:effectRef>
        <a:fontRef idx="minor">
          <a:schemeClr val="lt1"/>
        </a:fontRef>
      </dsp:style>
      <dsp:txBody>
        <a:bodyPr lIns="25400" tIns="25400" rIns="25400" bIns="25400" anchor="ctr"/>
        <a:lstStyle>
          <a:lvl1pPr algn="ctr">
            <a:defRPr sz="6100"/>
          </a:lvl1pPr>
          <a:lvl2pPr marL="285750" indent="-285750" algn="ctr">
            <a:defRPr sz="4700"/>
          </a:lvl2pPr>
          <a:lvl3pPr marL="571500" indent="-285750" algn="ctr">
            <a:defRPr sz="4700"/>
          </a:lvl3pPr>
          <a:lvl4pPr marL="857250" indent="-285750" algn="ctr">
            <a:defRPr sz="4700"/>
          </a:lvl4pPr>
          <a:lvl5pPr marL="1143000" indent="-285750" algn="ctr">
            <a:defRPr sz="4700"/>
          </a:lvl5pPr>
          <a:lvl6pPr marL="1428750" indent="-285750" algn="ctr">
            <a:defRPr sz="4700"/>
          </a:lvl6pPr>
          <a:lvl7pPr marL="1714500" indent="-285750" algn="ctr">
            <a:defRPr sz="4700"/>
          </a:lvl7pPr>
          <a:lvl8pPr marL="2000250" indent="-285750" algn="ctr">
            <a:defRPr sz="4700"/>
          </a:lvl8pPr>
          <a:lvl9pPr marL="2286000" indent="-285750" algn="ctr">
            <a:defRPr sz="4700"/>
          </a:lvl9pPr>
        </a:lstStyle>
        <a:p>
          <a:pPr lvl="0">
            <a:lnSpc>
              <a:spcPct val="100000"/>
            </a:lnSpc>
            <a:spcBef>
              <a:spcPct val="0"/>
            </a:spcBef>
            <a:spcAft>
              <a:spcPct val="35000"/>
            </a:spcAft>
          </a:pPr>
          <a:r>
            <a:rPr lang="el-GR" sz="2000" b="1">
              <a:solidFill>
                <a:sysClr val="window" lastClr="FFFFFF"/>
              </a:solidFill>
              <a:latin typeface="Calibri" panose="020F0502020204030204"/>
              <a:ea typeface="+mn-ea"/>
              <a:cs typeface="+mn-cs"/>
            </a:rPr>
            <a:t>ΥΛΟΠΟΙΗΣΗ</a:t>
          </a:r>
        </a:p>
      </dsp:txBody>
      <dsp:txXfrm>
        <a:off x="4916692" y="3335931"/>
        <a:ext cx="1475197" cy="1475197"/>
      </dsp:txXfrm>
    </dsp:sp>
    <dsp:sp modelId="{02E9B3E6-94DD-4D92-BF54-CD5C689819AF}">
      <dsp:nvSpPr>
        <dsp:cNvPr id="8" name="Oval 7"/>
        <dsp:cNvSpPr/>
      </dsp:nvSpPr>
      <dsp:spPr bwMode="white">
        <a:xfrm>
          <a:off x="534867" y="2541423"/>
          <a:ext cx="1475197" cy="1475197"/>
        </a:xfrm>
        <a:prstGeom prst="ellipse">
          <a:avLst/>
        </a:prstGeom>
        <a:solidFill>
          <a:srgbClr val="A5A5A5">
            <a:hueOff val="2710599"/>
            <a:satOff val="100000"/>
            <a:lumOff val="-14705"/>
            <a:alphaOff val="0"/>
          </a:srgbClr>
        </a:solidFill>
        <a:ln w="12700" cap="flat" cmpd="sng" algn="ctr">
          <a:solidFill>
            <a:sysClr val="window" lastClr="FFFFFF">
              <a:hueOff val="0"/>
              <a:satOff val="0"/>
              <a:lumOff val="0"/>
              <a:alphaOff val="0"/>
            </a:sysClr>
          </a:solidFill>
          <a:prstDash val="solid"/>
          <a:miter lim="800000"/>
        </a:ln>
        <a:effectLst/>
      </dsp:spPr>
      <dsp:style>
        <a:lnRef idx="2">
          <a:schemeClr val="lt1"/>
        </a:lnRef>
        <a:fillRef idx="1">
          <a:schemeClr val="accent3">
            <a:hueOff val="2760000"/>
            <a:satOff val="100000"/>
            <a:lumOff val="-14509"/>
            <a:alpha val="100000"/>
          </a:schemeClr>
        </a:fillRef>
        <a:effectRef idx="0">
          <a:scrgbClr r="0" g="0" b="0"/>
        </a:effectRef>
        <a:fontRef idx="minor">
          <a:schemeClr val="lt1"/>
        </a:fontRef>
      </dsp:style>
      <dsp:txBody>
        <a:bodyPr lIns="25400" tIns="25400" rIns="25400" bIns="25400" anchor="ctr"/>
        <a:lstStyle>
          <a:lvl1pPr algn="ctr">
            <a:defRPr sz="6100"/>
          </a:lvl1pPr>
          <a:lvl2pPr marL="285750" indent="-285750" algn="ctr">
            <a:defRPr sz="4700"/>
          </a:lvl2pPr>
          <a:lvl3pPr marL="571500" indent="-285750" algn="ctr">
            <a:defRPr sz="4700"/>
          </a:lvl3pPr>
          <a:lvl4pPr marL="857250" indent="-285750" algn="ctr">
            <a:defRPr sz="4700"/>
          </a:lvl4pPr>
          <a:lvl5pPr marL="1143000" indent="-285750" algn="ctr">
            <a:defRPr sz="4700"/>
          </a:lvl5pPr>
          <a:lvl6pPr marL="1428750" indent="-285750" algn="ctr">
            <a:defRPr sz="4700"/>
          </a:lvl6pPr>
          <a:lvl7pPr marL="1714500" indent="-285750" algn="ctr">
            <a:defRPr sz="4700"/>
          </a:lvl7pPr>
          <a:lvl8pPr marL="2000250" indent="-285750" algn="ctr">
            <a:defRPr sz="4700"/>
          </a:lvl8pPr>
          <a:lvl9pPr marL="2286000" indent="-285750" algn="ctr">
            <a:defRPr sz="4700"/>
          </a:lvl9pPr>
        </a:lstStyle>
        <a:p>
          <a:pPr lvl="0">
            <a:lnSpc>
              <a:spcPct val="100000"/>
            </a:lnSpc>
            <a:spcBef>
              <a:spcPct val="0"/>
            </a:spcBef>
            <a:spcAft>
              <a:spcPct val="35000"/>
            </a:spcAft>
          </a:pPr>
          <a:r>
            <a:rPr lang="el-GR" sz="2000" b="1">
              <a:solidFill>
                <a:sysClr val="window" lastClr="FFFFFF"/>
              </a:solidFill>
              <a:latin typeface="Calibri" panose="020F0502020204030204"/>
              <a:ea typeface="+mn-ea"/>
              <a:cs typeface="+mn-cs"/>
            </a:rPr>
            <a:t>ΑΞΙΟΛΟΓΗΣΗ</a:t>
          </a:r>
        </a:p>
      </dsp:txBody>
      <dsp:txXfrm>
        <a:off x="534867" y="2541423"/>
        <a:ext cx="1475197" cy="1475197"/>
      </dsp:txXfrm>
    </dsp:sp>
  </dsp:spTree>
</dsp:drawing>
</file>

<file path=ppt/diagrams/drawing3.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8557166" cy="2392953"/>
        <a:chOff x="0" y="0"/>
        <a:chExt cx="8557166" cy="2392953"/>
      </a:xfrm>
    </dsp:grpSpPr>
    <dsp:sp modelId="{448108B3-8401-4FCD-9E80-52BACE21CBEE}">
      <dsp:nvSpPr>
        <dsp:cNvPr id="3" name="Rounded Rectangle 2"/>
        <dsp:cNvSpPr/>
      </dsp:nvSpPr>
      <dsp:spPr bwMode="white">
        <a:xfrm>
          <a:off x="0" y="522356"/>
          <a:ext cx="2251886" cy="1351131"/>
        </a:xfrm>
        <a:prstGeom prst="roundRect">
          <a:avLst>
            <a:gd name="adj" fmla="val 10000"/>
          </a:avLst>
        </a:prstGeom>
      </dsp:spPr>
      <dsp:style>
        <a:lnRef idx="2">
          <a:schemeClr val="lt1"/>
        </a:lnRef>
        <a:fillRef idx="1">
          <a:schemeClr val="accent2"/>
        </a:fillRef>
        <a:effectRef idx="0">
          <a:scrgbClr r="0" g="0" b="0"/>
        </a:effectRef>
        <a:fontRef idx="minor">
          <a:schemeClr val="lt1"/>
        </a:fontRef>
      </dsp:style>
      <dsp:txBody>
        <a:bodyPr lIns="106680" tIns="106680" rIns="106680" bIns="106680" anchor="ctr"/>
        <a:lstStyle>
          <a:lvl1pPr algn="ctr">
            <a:defRPr sz="28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lvl="0">
            <a:lnSpc>
              <a:spcPct val="100000"/>
            </a:lnSpc>
            <a:spcBef>
              <a:spcPct val="0"/>
            </a:spcBef>
            <a:spcAft>
              <a:spcPct val="35000"/>
            </a:spcAft>
          </a:pPr>
          <a:r>
            <a:rPr lang="el-GR" b="1" dirty="0"/>
            <a:t>3 Λειτουργίες</a:t>
          </a:r>
        </a:p>
      </dsp:txBody>
      <dsp:txXfrm>
        <a:off x="0" y="522356"/>
        <a:ext cx="2251886" cy="1351131"/>
      </dsp:txXfrm>
    </dsp:sp>
    <dsp:sp modelId="{25737932-0D8B-4F19-8F2C-FBF6DE7A9875}">
      <dsp:nvSpPr>
        <dsp:cNvPr id="4" name="Right Arrow 3"/>
        <dsp:cNvSpPr/>
      </dsp:nvSpPr>
      <dsp:spPr bwMode="white">
        <a:xfrm rot="47777">
          <a:off x="2471297" y="940827"/>
          <a:ext cx="494944" cy="558468"/>
        </a:xfrm>
        <a:prstGeom prst="rightArrow">
          <a:avLst>
            <a:gd name="adj1" fmla="val 60000"/>
            <a:gd name="adj2" fmla="val 50000"/>
          </a:avLst>
        </a:prstGeom>
      </dsp:spPr>
      <dsp:style>
        <a:lnRef idx="0">
          <a:schemeClr val="lt1">
            <a:hueOff val="0"/>
            <a:satOff val="0"/>
            <a:lumOff val="0"/>
            <a:alpha val="100000"/>
          </a:schemeClr>
        </a:lnRef>
        <a:fillRef idx="1">
          <a:schemeClr val="accent2"/>
        </a:fillRef>
        <a:effectRef idx="0">
          <a:scrgbClr r="0" g="0" b="0"/>
        </a:effectRef>
        <a:fontRef idx="minor">
          <a:schemeClr val="lt1"/>
        </a:fontRef>
      </dsp:style>
      <dsp:txBody>
        <a:bodyPr lIns="0" tIns="0" rIns="0" bIns="0" anchor="ctr"/>
        <a:lstStyle>
          <a:lvl1pPr algn="ctr">
            <a:defRPr sz="2100"/>
          </a:lvl1pPr>
          <a:lvl2pPr marL="171450" indent="-171450" algn="ctr">
            <a:defRPr sz="1600"/>
          </a:lvl2pPr>
          <a:lvl3pPr marL="342900" indent="-171450" algn="ctr">
            <a:defRPr sz="1600"/>
          </a:lvl3pPr>
          <a:lvl4pPr marL="514350" indent="-171450" algn="ctr">
            <a:defRPr sz="1600"/>
          </a:lvl4pPr>
          <a:lvl5pPr marL="685800" indent="-171450" algn="ctr">
            <a:defRPr sz="1600"/>
          </a:lvl5pPr>
          <a:lvl6pPr marL="857250" indent="-171450" algn="ctr">
            <a:defRPr sz="1600"/>
          </a:lvl6pPr>
          <a:lvl7pPr marL="1028700" indent="-171450" algn="ctr">
            <a:defRPr sz="1600"/>
          </a:lvl7pPr>
          <a:lvl8pPr marL="1200150" indent="-171450" algn="ctr">
            <a:defRPr sz="1600"/>
          </a:lvl8pPr>
          <a:lvl9pPr marL="1371600" indent="-171450" algn="ctr">
            <a:defRPr sz="1600"/>
          </a:lvl9pPr>
        </a:lstStyle>
        <a:p>
          <a:pPr lvl="0">
            <a:lnSpc>
              <a:spcPct val="100000"/>
            </a:lnSpc>
            <a:spcBef>
              <a:spcPct val="0"/>
            </a:spcBef>
            <a:spcAft>
              <a:spcPct val="35000"/>
            </a:spcAft>
          </a:pPr>
          <a:endParaRPr lang="el-GR"/>
        </a:p>
      </dsp:txBody>
      <dsp:txXfrm rot="47777">
        <a:off x="2471297" y="940827"/>
        <a:ext cx="494944" cy="558468"/>
      </dsp:txXfrm>
    </dsp:sp>
    <dsp:sp modelId="{F6C73788-D094-462E-863E-57E11C615A66}">
      <dsp:nvSpPr>
        <dsp:cNvPr id="5" name="Rounded Rectangle 4"/>
        <dsp:cNvSpPr/>
      </dsp:nvSpPr>
      <dsp:spPr bwMode="white">
        <a:xfrm>
          <a:off x="3185653" y="566633"/>
          <a:ext cx="2251886" cy="1351131"/>
        </a:xfrm>
        <a:prstGeom prst="roundRect">
          <a:avLst>
            <a:gd name="adj" fmla="val 10000"/>
          </a:avLst>
        </a:prstGeom>
      </dsp:spPr>
      <dsp:style>
        <a:lnRef idx="2">
          <a:schemeClr val="lt1"/>
        </a:lnRef>
        <a:fillRef idx="1">
          <a:schemeClr val="accent3"/>
        </a:fillRef>
        <a:effectRef idx="0">
          <a:scrgbClr r="0" g="0" b="0"/>
        </a:effectRef>
        <a:fontRef idx="minor">
          <a:schemeClr val="lt1"/>
        </a:fontRef>
      </dsp:style>
      <dsp:txBody>
        <a:bodyPr lIns="106680" tIns="106680" rIns="106680" bIns="106680" anchor="ctr"/>
        <a:lstStyle>
          <a:lvl1pPr algn="ctr">
            <a:defRPr sz="28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lvl="0">
            <a:lnSpc>
              <a:spcPct val="100000"/>
            </a:lnSpc>
            <a:spcBef>
              <a:spcPct val="0"/>
            </a:spcBef>
            <a:spcAft>
              <a:spcPct val="35000"/>
            </a:spcAft>
          </a:pPr>
          <a:r>
            <a:rPr lang="el-GR" b="1" dirty="0"/>
            <a:t>9 </a:t>
          </a:r>
          <a:endParaRPr lang="el-GR" b="1" dirty="0"/>
        </a:p>
        <a:p>
          <a:pPr lvl="0">
            <a:lnSpc>
              <a:spcPct val="100000"/>
            </a:lnSpc>
            <a:spcBef>
              <a:spcPct val="0"/>
            </a:spcBef>
            <a:spcAft>
              <a:spcPct val="35000"/>
            </a:spcAft>
          </a:pPr>
          <a:r>
            <a:rPr lang="el-GR" b="1" dirty="0"/>
            <a:t>Άξονες</a:t>
          </a:r>
        </a:p>
      </dsp:txBody>
      <dsp:txXfrm>
        <a:off x="3185653" y="566633"/>
        <a:ext cx="2251886" cy="1351131"/>
      </dsp:txXfrm>
    </dsp:sp>
    <dsp:sp modelId="{766FA29D-432A-4B16-BD7D-58B81C463D04}">
      <dsp:nvSpPr>
        <dsp:cNvPr id="6" name="Right Arrow 5"/>
        <dsp:cNvSpPr/>
      </dsp:nvSpPr>
      <dsp:spPr bwMode="white">
        <a:xfrm rot="-50381">
          <a:off x="5641433" y="940104"/>
          <a:ext cx="459952" cy="558468"/>
        </a:xfrm>
        <a:prstGeom prst="rightArrow">
          <a:avLst>
            <a:gd name="adj1" fmla="val 60000"/>
            <a:gd name="adj2" fmla="val 50000"/>
          </a:avLst>
        </a:prstGeom>
      </dsp:spPr>
      <dsp:style>
        <a:lnRef idx="0">
          <a:schemeClr val="lt1">
            <a:hueOff val="0"/>
            <a:satOff val="0"/>
            <a:lumOff val="0"/>
            <a:alpha val="100000"/>
          </a:schemeClr>
        </a:lnRef>
        <a:fillRef idx="1">
          <a:schemeClr val="accent3"/>
        </a:fillRef>
        <a:effectRef idx="0">
          <a:scrgbClr r="0" g="0" b="0"/>
        </a:effectRef>
        <a:fontRef idx="minor">
          <a:schemeClr val="lt1"/>
        </a:fontRef>
      </dsp:style>
      <dsp:txBody>
        <a:bodyPr lIns="0" tIns="0" rIns="0" bIns="0" anchor="ctr"/>
        <a:lstStyle>
          <a:lvl1pPr algn="ctr">
            <a:defRPr sz="2100"/>
          </a:lvl1pPr>
          <a:lvl2pPr marL="171450" indent="-171450" algn="ctr">
            <a:defRPr sz="1600"/>
          </a:lvl2pPr>
          <a:lvl3pPr marL="342900" indent="-171450" algn="ctr">
            <a:defRPr sz="1600"/>
          </a:lvl3pPr>
          <a:lvl4pPr marL="514350" indent="-171450" algn="ctr">
            <a:defRPr sz="1600"/>
          </a:lvl4pPr>
          <a:lvl5pPr marL="685800" indent="-171450" algn="ctr">
            <a:defRPr sz="1600"/>
          </a:lvl5pPr>
          <a:lvl6pPr marL="857250" indent="-171450" algn="ctr">
            <a:defRPr sz="1600"/>
          </a:lvl6pPr>
          <a:lvl7pPr marL="1028700" indent="-171450" algn="ctr">
            <a:defRPr sz="1600"/>
          </a:lvl7pPr>
          <a:lvl8pPr marL="1200150" indent="-171450" algn="ctr">
            <a:defRPr sz="1600"/>
          </a:lvl8pPr>
          <a:lvl9pPr marL="1371600" indent="-171450" algn="ctr">
            <a:defRPr sz="1600"/>
          </a:lvl9pPr>
        </a:lstStyle>
        <a:p>
          <a:pPr lvl="0">
            <a:lnSpc>
              <a:spcPct val="100000"/>
            </a:lnSpc>
            <a:spcBef>
              <a:spcPct val="0"/>
            </a:spcBef>
            <a:spcAft>
              <a:spcPct val="35000"/>
            </a:spcAft>
          </a:pPr>
          <a:endParaRPr lang="el-GR"/>
        </a:p>
      </dsp:txBody>
      <dsp:txXfrm rot="-50381">
        <a:off x="5641433" y="940104"/>
        <a:ext cx="459952" cy="558468"/>
      </dsp:txXfrm>
    </dsp:sp>
    <dsp:sp modelId="{0F262DD3-180D-4B11-87D4-B9F6A2FBD778}">
      <dsp:nvSpPr>
        <dsp:cNvPr id="7" name="Rounded Rectangle 6"/>
        <dsp:cNvSpPr/>
      </dsp:nvSpPr>
      <dsp:spPr bwMode="white">
        <a:xfrm>
          <a:off x="6305280" y="520911"/>
          <a:ext cx="2251886" cy="1351131"/>
        </a:xfrm>
        <a:prstGeom prst="roundRect">
          <a:avLst>
            <a:gd name="adj" fmla="val 10000"/>
          </a:avLst>
        </a:prstGeom>
      </dsp:spPr>
      <dsp:style>
        <a:lnRef idx="2">
          <a:schemeClr val="lt1"/>
        </a:lnRef>
        <a:fillRef idx="1">
          <a:schemeClr val="accent4"/>
        </a:fillRef>
        <a:effectRef idx="0">
          <a:scrgbClr r="0" g="0" b="0"/>
        </a:effectRef>
        <a:fontRef idx="minor">
          <a:schemeClr val="lt1"/>
        </a:fontRef>
      </dsp:style>
      <dsp:txBody>
        <a:bodyPr lIns="106680" tIns="106680" rIns="106680" bIns="106680" anchor="ctr"/>
        <a:lstStyle>
          <a:lvl1pPr algn="ctr">
            <a:defRPr sz="28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lvl="0">
            <a:lnSpc>
              <a:spcPct val="100000"/>
            </a:lnSpc>
            <a:spcBef>
              <a:spcPct val="0"/>
            </a:spcBef>
            <a:spcAft>
              <a:spcPct val="35000"/>
            </a:spcAft>
          </a:pPr>
          <a:r>
            <a:rPr lang="el-GR" b="1" dirty="0"/>
            <a:t>Δείκτες</a:t>
          </a:r>
          <a:r>
            <a:rPr lang="el-GR" dirty="0"/>
            <a:t> </a:t>
          </a:r>
        </a:p>
      </dsp:txBody>
      <dsp:txXfrm>
        <a:off x="6305280" y="520911"/>
        <a:ext cx="2251886" cy="1351131"/>
      </dsp:txXfrm>
    </dsp:sp>
  </dsp:spTree>
</dsp:drawing>
</file>

<file path=ppt/diagrams/drawing4.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8517719" cy="6168787"/>
        <a:chOff x="0" y="0"/>
        <a:chExt cx="8517719" cy="6168787"/>
      </a:xfrm>
    </dsp:grpSpPr>
    <dsp:sp modelId="{1E99FF94-EF5F-41C6-9281-016BD1EA17EC}">
      <dsp:nvSpPr>
        <dsp:cNvPr id="4" name="Round Same Side Corner Rectangle 3"/>
        <dsp:cNvSpPr/>
      </dsp:nvSpPr>
      <dsp:spPr bwMode="white">
        <a:xfrm rot="5400000">
          <a:off x="4781334" y="-1714955"/>
          <a:ext cx="2021430" cy="5451340"/>
        </a:xfrm>
        <a:prstGeom prst="round2SameRect">
          <a:avLst/>
        </a:prstGeom>
      </dsp:spPr>
      <dsp:style>
        <a:lnRef idx="2">
          <a:schemeClr val="accent3">
            <a:tint val="40000"/>
            <a:alpha val="90000"/>
            <a:hueOff val="0"/>
            <a:satOff val="0"/>
            <a:lumOff val="0"/>
            <a:alpha val="90196"/>
          </a:schemeClr>
        </a:lnRef>
        <a:fillRef idx="1">
          <a:schemeClr val="accent3">
            <a:tint val="40000"/>
            <a:alpha val="90000"/>
            <a:hueOff val="0"/>
            <a:satOff val="0"/>
            <a:lumOff val="0"/>
            <a:alpha val="90196"/>
          </a:schemeClr>
        </a:fillRef>
        <a:effectRef idx="0">
          <a:scrgbClr r="0" g="0" b="0"/>
        </a:effectRef>
        <a:fontRef idx="minor"/>
      </dsp:style>
      <dsp:txBody>
        <a:bodyPr rot="-5400000" lIns="83820" tIns="41910" rIns="83820" bIns="41910" anchor="ctr"/>
        <a:lstStyle>
          <a:lvl1pPr algn="l">
            <a:defRPr sz="2100"/>
          </a:lvl1pPr>
          <a:lvl2pPr marL="228600" indent="-228600" algn="l">
            <a:defRPr sz="2100"/>
          </a:lvl2pPr>
          <a:lvl3pPr marL="457200" indent="-228600" algn="l">
            <a:defRPr sz="2100"/>
          </a:lvl3pPr>
          <a:lvl4pPr marL="685800" indent="-228600" algn="l">
            <a:defRPr sz="2100"/>
          </a:lvl4pPr>
          <a:lvl5pPr marL="914400" indent="-228600" algn="l">
            <a:defRPr sz="2100"/>
          </a:lvl5pPr>
          <a:lvl6pPr marL="1143000" indent="-228600" algn="l">
            <a:defRPr sz="2100"/>
          </a:lvl6pPr>
          <a:lvl7pPr marL="1371600" indent="-228600" algn="l">
            <a:defRPr sz="2100"/>
          </a:lvl7pPr>
          <a:lvl8pPr marL="1600200" indent="-228600" algn="l">
            <a:defRPr sz="2100"/>
          </a:lvl8pPr>
          <a:lvl9pPr marL="1828800" indent="-228600" algn="l">
            <a:defRPr sz="2100"/>
          </a:lvl9pPr>
        </a:lstStyle>
        <a:p>
          <a:pPr marL="228600" lvl="1" indent="-228600">
            <a:lnSpc>
              <a:spcPct val="100000"/>
            </a:lnSpc>
            <a:spcBef>
              <a:spcPct val="0"/>
            </a:spcBef>
            <a:spcAft>
              <a:spcPct val="15000"/>
            </a:spcAft>
            <a:buChar char="•"/>
          </a:pPr>
          <a:r>
            <a:rPr lang="el-GR" sz="2200" b="1" kern="1200" dirty="0">
              <a:solidFill>
                <a:schemeClr val="dk1"/>
              </a:solidFill>
              <a:latin typeface="Calibri" panose="020F0502020204030204"/>
              <a:ea typeface="+mn-ea"/>
              <a:cs typeface="+mn-cs"/>
            </a:rPr>
            <a:t>1. Διδασκαλία, μάθηση, αξιολόγηση </a:t>
          </a:r>
          <a:endParaRPr lang="el-GR" sz="2200" b="1" kern="1200" dirty="0">
            <a:solidFill>
              <a:schemeClr val="dk1"/>
            </a:solidFill>
            <a:latin typeface="Calibri" panose="020F0502020204030204"/>
            <a:ea typeface="+mn-ea"/>
            <a:cs typeface="+mn-cs"/>
          </a:endParaRPr>
        </a:p>
        <a:p>
          <a:pPr marL="228600" lvl="1" indent="-228600">
            <a:lnSpc>
              <a:spcPct val="100000"/>
            </a:lnSpc>
            <a:spcBef>
              <a:spcPct val="0"/>
            </a:spcBef>
            <a:spcAft>
              <a:spcPct val="15000"/>
            </a:spcAft>
            <a:buChar char="•"/>
          </a:pPr>
          <a:r>
            <a:rPr lang="el-GR" sz="2200" b="1" kern="1200" dirty="0">
              <a:solidFill>
                <a:schemeClr val="dk1"/>
              </a:solidFill>
              <a:latin typeface="Calibri" panose="020F0502020204030204"/>
              <a:ea typeface="+mn-ea"/>
              <a:cs typeface="+mn-cs"/>
            </a:rPr>
            <a:t>2. Σ</a:t>
          </a:r>
          <a:r>
            <a:rPr lang="en-US" sz="2200" b="1" kern="1200" dirty="0" err="1">
              <a:solidFill>
                <a:schemeClr val="dk1"/>
              </a:solidFill>
              <a:latin typeface="Calibri" panose="020F0502020204030204"/>
              <a:ea typeface="+mn-ea"/>
              <a:cs typeface="+mn-cs"/>
            </a:rPr>
            <a:t>χολική</a:t>
          </a:r>
          <a:r>
            <a:rPr lang="el-GR" sz="2200" b="1" kern="1200" dirty="0">
              <a:solidFill>
                <a:schemeClr val="dk1"/>
              </a:solidFill>
              <a:latin typeface="Calibri" panose="020F0502020204030204"/>
              <a:ea typeface="+mn-ea"/>
              <a:cs typeface="+mn-cs"/>
            </a:rPr>
            <a:t> </a:t>
          </a:r>
          <a:r>
            <a:rPr lang="en-US" sz="2200" b="1" kern="1200" dirty="0" err="1">
              <a:solidFill>
                <a:schemeClr val="dk1"/>
              </a:solidFill>
              <a:latin typeface="Calibri" panose="020F0502020204030204"/>
              <a:ea typeface="+mn-ea"/>
              <a:cs typeface="+mn-cs"/>
            </a:rPr>
            <a:t>δι</a:t>
          </a:r>
          <a:r>
            <a:rPr lang="en-US" sz="2200" b="1" kern="1200" dirty="0">
              <a:solidFill>
                <a:schemeClr val="dk1"/>
              </a:solidFill>
              <a:latin typeface="Calibri" panose="020F0502020204030204"/>
              <a:ea typeface="+mn-ea"/>
              <a:cs typeface="+mn-cs"/>
            </a:rPr>
            <a:t>αρροή</a:t>
          </a:r>
          <a:r>
            <a:rPr lang="el-GR" sz="2200" b="1" kern="1200" dirty="0">
              <a:solidFill>
                <a:schemeClr val="dk1"/>
              </a:solidFill>
              <a:latin typeface="Calibri" panose="020F0502020204030204"/>
              <a:ea typeface="+mn-ea"/>
              <a:cs typeface="+mn-cs"/>
            </a:rPr>
            <a:t> – φ</a:t>
          </a:r>
          <a:r>
            <a:rPr lang="en-US" sz="2200" b="1" kern="1200" dirty="0" err="1">
              <a:solidFill>
                <a:schemeClr val="dk1"/>
              </a:solidFill>
              <a:latin typeface="Calibri" panose="020F0502020204030204"/>
              <a:ea typeface="+mn-ea"/>
              <a:cs typeface="+mn-cs"/>
            </a:rPr>
            <a:t>οίτηση</a:t>
          </a:r>
          <a:endParaRPr lang="el-GR" sz="2200" b="1" kern="1200" dirty="0">
            <a:solidFill>
              <a:schemeClr val="dk1"/>
            </a:solidFill>
            <a:latin typeface="Calibri" panose="020F0502020204030204"/>
            <a:ea typeface="+mn-ea"/>
            <a:cs typeface="+mn-cs"/>
          </a:endParaRPr>
        </a:p>
        <a:p>
          <a:pPr marL="228600" lvl="1" indent="-228600">
            <a:lnSpc>
              <a:spcPct val="100000"/>
            </a:lnSpc>
            <a:spcBef>
              <a:spcPct val="0"/>
            </a:spcBef>
            <a:spcAft>
              <a:spcPct val="15000"/>
            </a:spcAft>
            <a:buChar char="•"/>
          </a:pPr>
          <a:r>
            <a:rPr lang="el-GR" sz="2200" b="1" kern="1200" dirty="0">
              <a:solidFill>
                <a:schemeClr val="dk1"/>
              </a:solidFill>
              <a:latin typeface="Calibri" panose="020F0502020204030204"/>
              <a:ea typeface="+mn-ea"/>
              <a:cs typeface="+mn-cs"/>
            </a:rPr>
            <a:t>3. Σχέσεις μεταξύ μαθητών</a:t>
          </a:r>
          <a:endParaRPr lang="el-GR" sz="2200" b="1" kern="1200" dirty="0">
            <a:solidFill>
              <a:schemeClr val="dk1"/>
            </a:solidFill>
            <a:latin typeface="Calibri" panose="020F0502020204030204"/>
            <a:ea typeface="+mn-ea"/>
            <a:cs typeface="+mn-cs"/>
          </a:endParaRPr>
        </a:p>
        <a:p>
          <a:pPr marL="228600" lvl="1" indent="-228600">
            <a:lnSpc>
              <a:spcPct val="100000"/>
            </a:lnSpc>
            <a:spcBef>
              <a:spcPct val="0"/>
            </a:spcBef>
            <a:spcAft>
              <a:spcPct val="15000"/>
            </a:spcAft>
            <a:buChar char="•"/>
          </a:pPr>
          <a:r>
            <a:rPr lang="el-GR" sz="2200" b="1" kern="1200" dirty="0">
              <a:solidFill>
                <a:schemeClr val="dk1"/>
              </a:solidFill>
              <a:latin typeface="Calibri" panose="020F0502020204030204"/>
              <a:ea typeface="+mn-ea"/>
              <a:cs typeface="+mn-cs"/>
            </a:rPr>
            <a:t>4. Σχέσεις μεταξύ μαθητών - εκπ/κών</a:t>
          </a:r>
          <a:endParaRPr lang="el-GR" sz="2200" b="1" kern="1200" dirty="0">
            <a:solidFill>
              <a:schemeClr val="dk1"/>
            </a:solidFill>
            <a:latin typeface="Calibri" panose="020F0502020204030204"/>
            <a:ea typeface="+mn-ea"/>
            <a:cs typeface="+mn-cs"/>
          </a:endParaRPr>
        </a:p>
        <a:p>
          <a:pPr marL="228600" lvl="1" indent="-228600">
            <a:lnSpc>
              <a:spcPct val="100000"/>
            </a:lnSpc>
            <a:spcBef>
              <a:spcPct val="0"/>
            </a:spcBef>
            <a:spcAft>
              <a:spcPct val="15000"/>
            </a:spcAft>
            <a:buChar char="•"/>
          </a:pPr>
          <a:r>
            <a:rPr lang="el-GR" sz="2200" b="1" kern="1200">
              <a:solidFill>
                <a:schemeClr val="dk1"/>
              </a:solidFill>
              <a:latin typeface="Calibri" panose="020F0502020204030204"/>
              <a:ea typeface="+mn-ea"/>
              <a:cs typeface="+mn-cs"/>
            </a:rPr>
            <a:t>5. Σχέσεις σχολείου - οικογένειας</a:t>
          </a:r>
          <a:endParaRPr lang="el-GR" sz="2200" b="1" kern="1200" dirty="0">
            <a:solidFill>
              <a:schemeClr val="dk1"/>
            </a:solidFill>
            <a:latin typeface="Calibri" panose="020F0502020204030204"/>
            <a:ea typeface="+mn-ea"/>
            <a:cs typeface="+mn-cs"/>
          </a:endParaRPr>
        </a:p>
      </dsp:txBody>
      <dsp:txXfrm rot="5400000">
        <a:off x="4781334" y="-1714955"/>
        <a:ext cx="2021430" cy="5451340"/>
      </dsp:txXfrm>
    </dsp:sp>
    <dsp:sp modelId="{D9CE0F3C-F96E-48D5-B092-ECBE3C529CE6}">
      <dsp:nvSpPr>
        <dsp:cNvPr id="3" name="Rounded Rectangle 2"/>
        <dsp:cNvSpPr/>
      </dsp:nvSpPr>
      <dsp:spPr bwMode="white">
        <a:xfrm>
          <a:off x="0" y="23249"/>
          <a:ext cx="3066379" cy="1974932"/>
        </a:xfrm>
        <a:prstGeom prst="roundRect">
          <a:avLst/>
        </a:prstGeom>
      </dsp:spPr>
      <dsp:style>
        <a:lnRef idx="2">
          <a:schemeClr val="lt1"/>
        </a:lnRef>
        <a:fillRef idx="1">
          <a:schemeClr val="accent3">
            <a:hueOff val="0"/>
            <a:satOff val="0"/>
            <a:lumOff val="0"/>
            <a:alpha val="100000"/>
          </a:schemeClr>
        </a:fillRef>
        <a:effectRef idx="0">
          <a:scrgbClr r="0" g="0" b="0"/>
        </a:effectRef>
        <a:fontRef idx="minor">
          <a:schemeClr val="lt1"/>
        </a:fontRef>
      </dsp:style>
      <dsp:txBody>
        <a:bodyPr lIns="121920" tIns="60960" rIns="121920" bIns="609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3200" b="1" dirty="0"/>
            <a:t>Πα</a:t>
          </a:r>
          <a:r>
            <a:rPr lang="en-US" sz="3200" b="1" dirty="0" err="1"/>
            <a:t>ιδ</a:t>
          </a:r>
          <a:r>
            <a:rPr lang="en-US" sz="3200" b="1" dirty="0"/>
            <a:t>αγωγική </a:t>
          </a:r>
          <a:r>
            <a:rPr lang="el-GR" sz="3200" b="1" dirty="0"/>
            <a:t>-</a:t>
          </a:r>
          <a:r>
            <a:rPr lang="en-US" sz="3200" b="1" dirty="0"/>
            <a:t> μαθησιακή</a:t>
          </a:r>
          <a:r>
            <a:rPr lang="el-GR" sz="3200" b="1" dirty="0"/>
            <a:t> </a:t>
          </a:r>
          <a:r>
            <a:rPr lang="en-US" sz="3200" b="1" dirty="0" err="1"/>
            <a:t>λειτουργί</a:t>
          </a:r>
          <a:r>
            <a:rPr lang="en-US" sz="3200" b="1" dirty="0"/>
            <a:t>α</a:t>
          </a:r>
          <a:endParaRPr lang="el-GR" sz="3200" dirty="0"/>
        </a:p>
      </dsp:txBody>
      <dsp:txXfrm>
        <a:off x="0" y="23249"/>
        <a:ext cx="3066379" cy="1974932"/>
      </dsp:txXfrm>
    </dsp:sp>
    <dsp:sp modelId="{29219906-BE8D-4944-A0BB-56FD435CF3D1}">
      <dsp:nvSpPr>
        <dsp:cNvPr id="6" name="Round Same Side Corner Rectangle 5"/>
        <dsp:cNvSpPr/>
      </dsp:nvSpPr>
      <dsp:spPr bwMode="white">
        <a:xfrm rot="5400000">
          <a:off x="5002076" y="381972"/>
          <a:ext cx="1579946" cy="5451340"/>
        </a:xfrm>
        <a:prstGeom prst="round2SameRect">
          <a:avLst/>
        </a:prstGeom>
      </dsp:spPr>
      <dsp:style>
        <a:lnRef idx="2">
          <a:schemeClr val="accent3">
            <a:tint val="40000"/>
            <a:alpha val="90000"/>
            <a:hueOff val="1020000"/>
            <a:satOff val="50000"/>
            <a:lumOff val="784"/>
            <a:alpha val="90196"/>
          </a:schemeClr>
        </a:lnRef>
        <a:fillRef idx="1">
          <a:schemeClr val="accent3">
            <a:tint val="40000"/>
            <a:alpha val="90000"/>
            <a:hueOff val="1020000"/>
            <a:satOff val="50000"/>
            <a:lumOff val="784"/>
            <a:alpha val="90196"/>
          </a:schemeClr>
        </a:fillRef>
        <a:effectRef idx="0">
          <a:scrgbClr r="0" g="0" b="0"/>
        </a:effectRef>
        <a:fontRef idx="minor"/>
      </dsp:style>
      <dsp:txBody>
        <a:bodyPr rot="-5400000" lIns="80010" tIns="40005" rIns="80010" bIns="40005" anchor="ctr"/>
        <a:lstStyle>
          <a:lvl1pPr algn="l">
            <a:defRPr sz="2100"/>
          </a:lvl1pPr>
          <a:lvl2pPr marL="228600" indent="-228600" algn="l">
            <a:defRPr sz="2100"/>
          </a:lvl2pPr>
          <a:lvl3pPr marL="457200" indent="-228600" algn="l">
            <a:defRPr sz="2100"/>
          </a:lvl3pPr>
          <a:lvl4pPr marL="685800" indent="-228600" algn="l">
            <a:defRPr sz="2100"/>
          </a:lvl4pPr>
          <a:lvl5pPr marL="914400" indent="-228600" algn="l">
            <a:defRPr sz="2100"/>
          </a:lvl5pPr>
          <a:lvl6pPr marL="1143000" indent="-228600" algn="l">
            <a:defRPr sz="2100"/>
          </a:lvl6pPr>
          <a:lvl7pPr marL="1371600" indent="-228600" algn="l">
            <a:defRPr sz="2100"/>
          </a:lvl7pPr>
          <a:lvl8pPr marL="1600200" indent="-228600" algn="l">
            <a:defRPr sz="2100"/>
          </a:lvl8pPr>
          <a:lvl9pPr marL="1828800" indent="-228600" algn="l">
            <a:defRPr sz="2100"/>
          </a:lvl9pPr>
        </a:lstStyle>
        <a:p>
          <a:pPr lvl="1">
            <a:lnSpc>
              <a:spcPct val="100000"/>
            </a:lnSpc>
            <a:spcBef>
              <a:spcPct val="0"/>
            </a:spcBef>
            <a:spcAft>
              <a:spcPct val="15000"/>
            </a:spcAft>
            <a:buChar char="•"/>
          </a:pPr>
          <a:r>
            <a:rPr lang="el-GR" b="1" dirty="0">
              <a:solidFill>
                <a:schemeClr val="dk1"/>
              </a:solidFill>
            </a:rPr>
            <a:t>6. Ηγεσία - Οργάνωση &amp; διοίκηση</a:t>
          </a:r>
          <a:endParaRPr lang="el-GR" b="1" dirty="0">
            <a:solidFill>
              <a:schemeClr val="dk1"/>
            </a:solidFill>
          </a:endParaRPr>
        </a:p>
        <a:p>
          <a:pPr lvl="1">
            <a:lnSpc>
              <a:spcPct val="100000"/>
            </a:lnSpc>
            <a:spcBef>
              <a:spcPct val="0"/>
            </a:spcBef>
            <a:spcAft>
              <a:spcPct val="15000"/>
            </a:spcAft>
            <a:buChar char="•"/>
          </a:pPr>
          <a:r>
            <a:rPr lang="el-GR" b="1" dirty="0">
              <a:solidFill>
                <a:schemeClr val="dk1"/>
              </a:solidFill>
            </a:rPr>
            <a:t>7. </a:t>
          </a:r>
          <a:r>
            <a:rPr lang="en-US" b="1" dirty="0" err="1">
              <a:solidFill>
                <a:schemeClr val="dk1"/>
              </a:solidFill>
            </a:rPr>
            <a:t>Σχολείο</a:t>
          </a:r>
          <a:r>
            <a:rPr lang="en-US" b="1" dirty="0">
              <a:solidFill>
                <a:schemeClr val="dk1"/>
              </a:solidFill>
            </a:rPr>
            <a:t> </a:t>
          </a:r>
          <a:r>
            <a:rPr lang="el-GR" b="1" dirty="0">
              <a:solidFill>
                <a:schemeClr val="dk1"/>
              </a:solidFill>
            </a:rPr>
            <a:t>&amp;</a:t>
          </a:r>
          <a:r>
            <a:rPr lang="en-US" b="1" dirty="0">
              <a:solidFill>
                <a:schemeClr val="dk1"/>
              </a:solidFill>
            </a:rPr>
            <a:t> </a:t>
          </a:r>
          <a:r>
            <a:rPr lang="en-US" b="1" dirty="0" err="1">
              <a:solidFill>
                <a:schemeClr val="dk1"/>
              </a:solidFill>
            </a:rPr>
            <a:t>κοινότητ</a:t>
          </a:r>
          <a:r>
            <a:rPr lang="en-US" b="1" dirty="0">
              <a:solidFill>
                <a:schemeClr val="dk1"/>
              </a:solidFill>
            </a:rPr>
            <a:t>α </a:t>
          </a:r>
          <a:endParaRPr lang="el-GR" b="1" dirty="0">
            <a:solidFill>
              <a:schemeClr val="dk1"/>
            </a:solidFill>
          </a:endParaRPr>
        </a:p>
      </dsp:txBody>
      <dsp:txXfrm rot="5400000">
        <a:off x="5002076" y="381972"/>
        <a:ext cx="1579946" cy="5451340"/>
      </dsp:txXfrm>
    </dsp:sp>
    <dsp:sp modelId="{4DF46C8C-2820-4CF5-8838-8D65A7767202}">
      <dsp:nvSpPr>
        <dsp:cNvPr id="5" name="Rounded Rectangle 4"/>
        <dsp:cNvSpPr/>
      </dsp:nvSpPr>
      <dsp:spPr bwMode="white">
        <a:xfrm>
          <a:off x="54568" y="2133843"/>
          <a:ext cx="3066379" cy="1974932"/>
        </a:xfrm>
        <a:prstGeom prst="roundRect">
          <a:avLst/>
        </a:prstGeom>
      </dsp:spPr>
      <dsp:style>
        <a:lnRef idx="2">
          <a:schemeClr val="lt1"/>
        </a:lnRef>
        <a:fillRef idx="1">
          <a:schemeClr val="accent3">
            <a:hueOff val="1380000"/>
            <a:satOff val="50000"/>
            <a:lumOff val="-7254"/>
            <a:alpha val="100000"/>
          </a:schemeClr>
        </a:fillRef>
        <a:effectRef idx="0">
          <a:scrgbClr r="0" g="0" b="0"/>
        </a:effectRef>
        <a:fontRef idx="minor">
          <a:schemeClr val="lt1"/>
        </a:fontRef>
      </dsp:style>
      <dsp:txBody>
        <a:bodyPr lIns="121920" tIns="60960" rIns="121920" bIns="609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l-GR" sz="3200" b="1" kern="1200">
              <a:latin typeface="Calibri" panose="020F0502020204030204"/>
              <a:ea typeface="+mn-ea"/>
              <a:cs typeface="+mn-cs"/>
            </a:rPr>
            <a:t>Διοικητική</a:t>
          </a:r>
          <a:r>
            <a:rPr lang="el-GR" sz="2900" kern="1200"/>
            <a:t> </a:t>
          </a:r>
          <a:r>
            <a:rPr lang="el-GR" sz="3200" b="1" kern="1200">
              <a:latin typeface="Calibri" panose="020F0502020204030204"/>
              <a:ea typeface="+mn-ea"/>
              <a:cs typeface="+mn-cs"/>
            </a:rPr>
            <a:t>λειτουργία</a:t>
          </a:r>
          <a:endParaRPr lang="el-GR" sz="3200" b="1" kern="1200" dirty="0">
            <a:latin typeface="Calibri" panose="020F0502020204030204"/>
            <a:ea typeface="+mn-ea"/>
            <a:cs typeface="+mn-cs"/>
          </a:endParaRPr>
        </a:p>
      </dsp:txBody>
      <dsp:txXfrm>
        <a:off x="54568" y="2133843"/>
        <a:ext cx="3066379" cy="1974932"/>
      </dsp:txXfrm>
    </dsp:sp>
    <dsp:sp modelId="{0722AAC2-B965-4A20-B3D0-E8A36ACD4173}">
      <dsp:nvSpPr>
        <dsp:cNvPr id="8" name="Round Same Side Corner Rectangle 7"/>
        <dsp:cNvSpPr/>
      </dsp:nvSpPr>
      <dsp:spPr bwMode="white">
        <a:xfrm rot="5400000">
          <a:off x="5002076" y="2455651"/>
          <a:ext cx="1579946" cy="5451340"/>
        </a:xfrm>
        <a:prstGeom prst="round2SameRect">
          <a:avLst/>
        </a:prstGeom>
      </dsp:spPr>
      <dsp:style>
        <a:lnRef idx="2">
          <a:schemeClr val="accent3">
            <a:tint val="40000"/>
            <a:alpha val="90000"/>
            <a:hueOff val="2040000"/>
            <a:satOff val="100000"/>
            <a:lumOff val="1569"/>
            <a:alpha val="90196"/>
          </a:schemeClr>
        </a:lnRef>
        <a:fillRef idx="1">
          <a:schemeClr val="accent3">
            <a:tint val="40000"/>
            <a:alpha val="90000"/>
            <a:hueOff val="2040000"/>
            <a:satOff val="100000"/>
            <a:lumOff val="1569"/>
            <a:alpha val="90196"/>
          </a:schemeClr>
        </a:fillRef>
        <a:effectRef idx="0">
          <a:scrgbClr r="0" g="0" b="0"/>
        </a:effectRef>
        <a:fontRef idx="minor"/>
      </dsp:style>
      <dsp:txBody>
        <a:bodyPr rot="-5400000" lIns="80010" tIns="40005" rIns="80010" bIns="40005" anchor="ctr"/>
        <a:lstStyle>
          <a:lvl1pPr algn="l">
            <a:defRPr sz="2100"/>
          </a:lvl1pPr>
          <a:lvl2pPr marL="228600" indent="-228600" algn="l">
            <a:defRPr sz="2100"/>
          </a:lvl2pPr>
          <a:lvl3pPr marL="457200" indent="-228600" algn="l">
            <a:defRPr sz="2100"/>
          </a:lvl3pPr>
          <a:lvl4pPr marL="685800" indent="-228600" algn="l">
            <a:defRPr sz="2100"/>
          </a:lvl4pPr>
          <a:lvl5pPr marL="914400" indent="-228600" algn="l">
            <a:defRPr sz="2100"/>
          </a:lvl5pPr>
          <a:lvl6pPr marL="1143000" indent="-228600" algn="l">
            <a:defRPr sz="2100"/>
          </a:lvl6pPr>
          <a:lvl7pPr marL="1371600" indent="-228600" algn="l">
            <a:defRPr sz="2100"/>
          </a:lvl7pPr>
          <a:lvl8pPr marL="1600200" indent="-228600" algn="l">
            <a:defRPr sz="2100"/>
          </a:lvl8pPr>
          <a:lvl9pPr marL="1828800" indent="-228600" algn="l">
            <a:defRPr sz="2100"/>
          </a:lvl9pPr>
        </a:lstStyle>
        <a:p>
          <a:pPr lvl="1">
            <a:lnSpc>
              <a:spcPct val="100000"/>
            </a:lnSpc>
            <a:spcBef>
              <a:spcPct val="0"/>
            </a:spcBef>
            <a:spcAft>
              <a:spcPct val="15000"/>
            </a:spcAft>
            <a:buChar char="•"/>
          </a:pPr>
          <a:r>
            <a:rPr lang="el-GR" b="1" dirty="0">
              <a:solidFill>
                <a:schemeClr val="dk1"/>
              </a:solidFill>
            </a:rPr>
            <a:t>8. Συμμετοχή των εκπ/κών σε επιμορφωτικές δράσεις</a:t>
          </a:r>
          <a:endParaRPr lang="el-GR" dirty="0">
            <a:solidFill>
              <a:schemeClr val="dk1"/>
            </a:solidFill>
          </a:endParaRPr>
        </a:p>
        <a:p>
          <a:pPr lvl="1">
            <a:lnSpc>
              <a:spcPct val="100000"/>
            </a:lnSpc>
            <a:spcBef>
              <a:spcPct val="0"/>
            </a:spcBef>
            <a:spcAft>
              <a:spcPct val="15000"/>
            </a:spcAft>
            <a:buChar char="•"/>
          </a:pPr>
          <a:r>
            <a:rPr lang="el-GR" b="1" dirty="0">
              <a:solidFill>
                <a:schemeClr val="dk1"/>
              </a:solidFill>
            </a:rPr>
            <a:t>9. Συμμετοχή των εκπ/κών σε εθνικά - ευρωπαϊκά προγράμματα </a:t>
          </a:r>
          <a:endParaRPr lang="el-GR" dirty="0">
            <a:solidFill>
              <a:schemeClr val="dk1"/>
            </a:solidFill>
          </a:endParaRPr>
        </a:p>
      </dsp:txBody>
      <dsp:txXfrm rot="5400000">
        <a:off x="5002076" y="2455651"/>
        <a:ext cx="1579946" cy="5451340"/>
      </dsp:txXfrm>
    </dsp:sp>
    <dsp:sp modelId="{1C279A03-72F9-4A67-99DF-F4B9CC852FA5}">
      <dsp:nvSpPr>
        <dsp:cNvPr id="7" name="Rounded Rectangle 6"/>
        <dsp:cNvSpPr/>
      </dsp:nvSpPr>
      <dsp:spPr bwMode="white">
        <a:xfrm>
          <a:off x="0" y="4193855"/>
          <a:ext cx="3066379" cy="1974932"/>
        </a:xfrm>
        <a:prstGeom prst="roundRect">
          <a:avLst/>
        </a:prstGeom>
      </dsp:spPr>
      <dsp:style>
        <a:lnRef idx="2">
          <a:schemeClr val="lt1"/>
        </a:lnRef>
        <a:fillRef idx="1">
          <a:schemeClr val="accent3">
            <a:hueOff val="2760000"/>
            <a:satOff val="100000"/>
            <a:lumOff val="-14509"/>
            <a:alpha val="100000"/>
          </a:schemeClr>
        </a:fillRef>
        <a:effectRef idx="0">
          <a:scrgbClr r="0" g="0" b="0"/>
        </a:effectRef>
        <a:fontRef idx="minor">
          <a:schemeClr val="lt1"/>
        </a:fontRef>
      </dsp:style>
      <dsp:txBody>
        <a:bodyPr lIns="121920" tIns="60960" rIns="121920" bIns="609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3200" b="1" kern="1200" dirty="0">
              <a:latin typeface="Calibri" panose="020F0502020204030204"/>
              <a:ea typeface="+mn-ea"/>
              <a:cs typeface="+mn-cs"/>
            </a:rPr>
            <a:t>Επα</a:t>
          </a:r>
          <a:r>
            <a:rPr lang="en-US" sz="3200" b="1" kern="1200" dirty="0" err="1">
              <a:latin typeface="Calibri" panose="020F0502020204030204"/>
              <a:ea typeface="+mn-ea"/>
              <a:cs typeface="+mn-cs"/>
            </a:rPr>
            <a:t>γγελμ</a:t>
          </a:r>
          <a:r>
            <a:rPr lang="en-US" sz="3200" b="1" kern="1200" dirty="0">
              <a:latin typeface="Calibri" panose="020F0502020204030204"/>
              <a:ea typeface="+mn-ea"/>
              <a:cs typeface="+mn-cs"/>
            </a:rPr>
            <a:t>ατική</a:t>
          </a:r>
          <a:r>
            <a:rPr lang="en-US" sz="2900" b="1" kern="1200" dirty="0"/>
            <a:t> </a:t>
          </a:r>
          <a:r>
            <a:rPr lang="en-US" sz="3200" b="1" kern="1200" dirty="0">
              <a:latin typeface="Calibri" panose="020F0502020204030204"/>
              <a:ea typeface="+mn-ea"/>
              <a:cs typeface="+mn-cs"/>
            </a:rPr>
            <a:t>ανάπτυξη</a:t>
          </a:r>
          <a:r>
            <a:rPr lang="el-GR" sz="2900" b="1" kern="1200" dirty="0"/>
            <a:t> </a:t>
          </a:r>
          <a:r>
            <a:rPr lang="en-US" sz="3200" b="1" kern="1200" dirty="0" err="1">
              <a:latin typeface="Calibri" panose="020F0502020204030204"/>
              <a:ea typeface="+mn-ea"/>
              <a:cs typeface="+mn-cs"/>
            </a:rPr>
            <a:t>εκ</a:t>
          </a:r>
          <a:r>
            <a:rPr lang="en-US" sz="3200" b="1" kern="1200" dirty="0">
              <a:latin typeface="Calibri" panose="020F0502020204030204"/>
              <a:ea typeface="+mn-ea"/>
              <a:cs typeface="+mn-cs"/>
            </a:rPr>
            <a:t>π</a:t>
          </a:r>
          <a:r>
            <a:rPr lang="el-GR" sz="3200" b="1" kern="1200" dirty="0">
              <a:latin typeface="Calibri" panose="020F0502020204030204"/>
              <a:ea typeface="+mn-ea"/>
              <a:cs typeface="+mn-cs"/>
            </a:rPr>
            <a:t>/</a:t>
          </a:r>
          <a:r>
            <a:rPr lang="en-US" sz="3200" b="1" kern="1200" dirty="0" err="1">
              <a:latin typeface="Calibri" panose="020F0502020204030204"/>
              <a:ea typeface="+mn-ea"/>
              <a:cs typeface="+mn-cs"/>
            </a:rPr>
            <a:t>κών</a:t>
          </a:r>
          <a:endParaRPr lang="el-GR" sz="3200" b="1" kern="1200" dirty="0">
            <a:latin typeface="Calibri" panose="020F0502020204030204"/>
            <a:ea typeface="+mn-ea"/>
            <a:cs typeface="+mn-cs"/>
          </a:endParaRPr>
        </a:p>
      </dsp:txBody>
      <dsp:txXfrm>
        <a:off x="0" y="4193855"/>
        <a:ext cx="3066379" cy="1974932"/>
      </dsp:txXfrm>
    </dsp:sp>
  </dsp:spTree>
</dsp:drawing>
</file>

<file path=ppt/diagrams/drawing5.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10273067" cy="6185309"/>
        <a:chOff x="0" y="0"/>
        <a:chExt cx="10273067" cy="6185309"/>
      </a:xfrm>
    </dsp:grpSpPr>
    <dsp:sp modelId="{9D0A543E-C562-4AF7-8F32-2DC717BBDB41}">
      <dsp:nvSpPr>
        <dsp:cNvPr id="3" name="Rounded Rectangle 2"/>
        <dsp:cNvSpPr/>
      </dsp:nvSpPr>
      <dsp:spPr bwMode="white">
        <a:xfrm>
          <a:off x="0" y="134189"/>
          <a:ext cx="10273067" cy="610870"/>
        </a:xfrm>
        <a:prstGeom prst="roundRect">
          <a:avLst/>
        </a:prstGeom>
      </dsp:spPr>
      <dsp:style>
        <a:lnRef idx="2">
          <a:schemeClr val="lt1"/>
        </a:lnRef>
        <a:fillRef idx="1">
          <a:schemeClr val="accent2"/>
        </a:fillRef>
        <a:effectRef idx="0">
          <a:scrgbClr r="0" g="0" b="0"/>
        </a:effectRef>
        <a:fontRef idx="minor">
          <a:schemeClr val="lt1"/>
        </a:fontRef>
      </dsp:style>
      <dsp:txBody>
        <a:bodyPr lIns="91439" tIns="91439" rIns="91439" bIns="91439" anchor="ctr"/>
        <a:lstStyle>
          <a:lvl1pPr algn="l">
            <a:defRPr sz="2400"/>
          </a:lvl1pPr>
          <a:lvl2pPr marL="171450" indent="-171450" algn="l">
            <a:defRPr sz="1800"/>
          </a:lvl2pPr>
          <a:lvl3pPr marL="342900" indent="-171450" algn="l">
            <a:defRPr sz="1800"/>
          </a:lvl3pPr>
          <a:lvl4pPr marL="514350" indent="-171450" algn="l">
            <a:defRPr sz="1800"/>
          </a:lvl4pPr>
          <a:lvl5pPr marL="685800" indent="-171450" algn="l">
            <a:defRPr sz="1800"/>
          </a:lvl5pPr>
          <a:lvl6pPr marL="857250" indent="-171450" algn="l">
            <a:defRPr sz="1800"/>
          </a:lvl6pPr>
          <a:lvl7pPr marL="1028700" indent="-171450" algn="l">
            <a:defRPr sz="1800"/>
          </a:lvl7pPr>
          <a:lvl8pPr marL="1200150" indent="-171450" algn="l">
            <a:defRPr sz="1800"/>
          </a:lvl8pPr>
          <a:lvl9pPr marL="1371600" indent="-171450" algn="l">
            <a:defRPr sz="1800"/>
          </a:lvl9pPr>
        </a:lstStyle>
        <a:p>
          <a:pPr lvl="0">
            <a:lnSpc>
              <a:spcPct val="100000"/>
            </a:lnSpc>
            <a:spcBef>
              <a:spcPct val="0"/>
            </a:spcBef>
            <a:spcAft>
              <a:spcPct val="35000"/>
            </a:spcAft>
          </a:pPr>
          <a:r>
            <a:rPr lang="el-GR" b="1" dirty="0"/>
            <a:t>Συλλογικός προγραμματισμός</a:t>
          </a:r>
        </a:p>
      </dsp:txBody>
      <dsp:txXfrm>
        <a:off x="0" y="134189"/>
        <a:ext cx="10273067" cy="610870"/>
      </dsp:txXfrm>
    </dsp:sp>
    <dsp:sp modelId="{891946E1-FFD9-4A13-AA31-3864B7735E73}">
      <dsp:nvSpPr>
        <dsp:cNvPr id="4" name="Rectangles 3"/>
        <dsp:cNvSpPr/>
      </dsp:nvSpPr>
      <dsp:spPr bwMode="white">
        <a:xfrm>
          <a:off x="0" y="745059"/>
          <a:ext cx="10273067" cy="679450"/>
        </a:xfrm>
        <a:prstGeom prst="rect">
          <a:avLst/>
        </a:prstGeom>
      </dsp:spPr>
      <dsp:style>
        <a:lnRef idx="0">
          <a:schemeClr val="dk1">
            <a:alpha val="0"/>
          </a:schemeClr>
        </a:lnRef>
        <a:fillRef idx="0">
          <a:schemeClr val="lt1">
            <a:alpha val="0"/>
          </a:schemeClr>
        </a:fillRef>
        <a:effectRef idx="0">
          <a:scrgbClr r="0" g="0" b="0"/>
        </a:effectRef>
        <a:fontRef idx="minor"/>
      </dsp:style>
      <dsp:txBody>
        <a:bodyPr lIns="326169" tIns="30480" rIns="170688" bIns="30480" anchor="t"/>
        <a:lstStyle>
          <a:lvl1pPr algn="l">
            <a:defRPr sz="2400"/>
          </a:lvl1pPr>
          <a:lvl2pPr marL="171450" indent="-171450" algn="l">
            <a:defRPr sz="1800"/>
          </a:lvl2pPr>
          <a:lvl3pPr marL="342900" indent="-171450" algn="l">
            <a:defRPr sz="1800"/>
          </a:lvl3pPr>
          <a:lvl4pPr marL="514350" indent="-171450" algn="l">
            <a:defRPr sz="1800"/>
          </a:lvl4pPr>
          <a:lvl5pPr marL="685800" indent="-171450" algn="l">
            <a:defRPr sz="1800"/>
          </a:lvl5pPr>
          <a:lvl6pPr marL="857250" indent="-171450" algn="l">
            <a:defRPr sz="1800"/>
          </a:lvl6pPr>
          <a:lvl7pPr marL="1028700" indent="-171450" algn="l">
            <a:defRPr sz="1800"/>
          </a:lvl7pPr>
          <a:lvl8pPr marL="1200150" indent="-171450" algn="l">
            <a:defRPr sz="1800"/>
          </a:lvl8pPr>
          <a:lvl9pPr marL="1371600" indent="-171450" algn="l">
            <a:defRPr sz="1800"/>
          </a:lvl9pPr>
        </a:lstStyle>
        <a:p>
          <a:pPr lvl="1">
            <a:lnSpc>
              <a:spcPct val="100000"/>
            </a:lnSpc>
            <a:spcBef>
              <a:spcPct val="0"/>
            </a:spcBef>
            <a:spcAft>
              <a:spcPct val="20000"/>
            </a:spcAft>
            <a:buChar char="•"/>
          </a:pPr>
          <a:r>
            <a:rPr lang="el-GR" dirty="0">
              <a:solidFill>
                <a:schemeClr val="tx1"/>
              </a:solidFill>
            </a:rPr>
            <a:t>Καθορισμός εκπαιδευτικών στόχων</a:t>
          </a:r>
          <a:endParaRPr lang="el-GR" dirty="0">
            <a:solidFill>
              <a:schemeClr val="tx1"/>
            </a:solidFill>
          </a:endParaRPr>
        </a:p>
        <a:p>
          <a:pPr lvl="1">
            <a:lnSpc>
              <a:spcPct val="100000"/>
            </a:lnSpc>
            <a:spcBef>
              <a:spcPct val="0"/>
            </a:spcBef>
            <a:spcAft>
              <a:spcPct val="20000"/>
            </a:spcAft>
            <a:buChar char="•"/>
          </a:pPr>
          <a:r>
            <a:rPr lang="el-GR" dirty="0">
              <a:solidFill>
                <a:schemeClr val="tx1"/>
              </a:solidFill>
            </a:rPr>
            <a:t>Σχεδιασμός συλλογικών δράσεων βελτίωσης</a:t>
          </a:r>
          <a:endParaRPr>
            <a:solidFill>
              <a:schemeClr val="tx1"/>
            </a:solidFill>
          </a:endParaRPr>
        </a:p>
      </dsp:txBody>
      <dsp:txXfrm>
        <a:off x="0" y="745059"/>
        <a:ext cx="10273067" cy="679450"/>
      </dsp:txXfrm>
    </dsp:sp>
    <dsp:sp modelId="{BA1D4002-F7A6-4901-8823-61ABE7B4B05A}">
      <dsp:nvSpPr>
        <dsp:cNvPr id="5" name="Rounded Rectangle 4"/>
        <dsp:cNvSpPr/>
      </dsp:nvSpPr>
      <dsp:spPr bwMode="white">
        <a:xfrm>
          <a:off x="0" y="1424510"/>
          <a:ext cx="10273067" cy="610870"/>
        </a:xfrm>
        <a:prstGeom prst="roundRect">
          <a:avLst/>
        </a:prstGeom>
      </dsp:spPr>
      <dsp:style>
        <a:lnRef idx="2">
          <a:schemeClr val="lt1"/>
        </a:lnRef>
        <a:fillRef idx="1">
          <a:schemeClr val="accent3"/>
        </a:fillRef>
        <a:effectRef idx="0">
          <a:scrgbClr r="0" g="0" b="0"/>
        </a:effectRef>
        <a:fontRef idx="minor">
          <a:schemeClr val="lt1"/>
        </a:fontRef>
      </dsp:style>
      <dsp:txBody>
        <a:bodyPr lIns="91439" tIns="91439" rIns="91439" bIns="91439" anchor="ctr"/>
        <a:lstStyle>
          <a:lvl1pPr algn="l">
            <a:defRPr sz="2400"/>
          </a:lvl1pPr>
          <a:lvl2pPr marL="171450" indent="-171450" algn="l">
            <a:defRPr sz="1800"/>
          </a:lvl2pPr>
          <a:lvl3pPr marL="342900" indent="-171450" algn="l">
            <a:defRPr sz="1800"/>
          </a:lvl3pPr>
          <a:lvl4pPr marL="514350" indent="-171450" algn="l">
            <a:defRPr sz="1800"/>
          </a:lvl4pPr>
          <a:lvl5pPr marL="685800" indent="-171450" algn="l">
            <a:defRPr sz="1800"/>
          </a:lvl5pPr>
          <a:lvl6pPr marL="857250" indent="-171450" algn="l">
            <a:defRPr sz="1800"/>
          </a:lvl6pPr>
          <a:lvl7pPr marL="1028700" indent="-171450" algn="l">
            <a:defRPr sz="1800"/>
          </a:lvl7pPr>
          <a:lvl8pPr marL="1200150" indent="-171450" algn="l">
            <a:defRPr sz="1800"/>
          </a:lvl8pPr>
          <a:lvl9pPr marL="1371600" indent="-171450" algn="l">
            <a:defRPr sz="1800"/>
          </a:lvl9pPr>
        </a:lstStyle>
        <a:p>
          <a:pPr lvl="0">
            <a:lnSpc>
              <a:spcPct val="100000"/>
            </a:lnSpc>
            <a:spcBef>
              <a:spcPct val="0"/>
            </a:spcBef>
            <a:spcAft>
              <a:spcPct val="35000"/>
            </a:spcAft>
          </a:pPr>
          <a:r>
            <a:rPr lang="el-GR" b="1" dirty="0"/>
            <a:t>Έκθεση Εσωτερικής Αξιολόγησης σχολείου</a:t>
          </a:r>
        </a:p>
      </dsp:txBody>
      <dsp:txXfrm>
        <a:off x="0" y="1424510"/>
        <a:ext cx="10273067" cy="610870"/>
      </dsp:txXfrm>
    </dsp:sp>
    <dsp:sp modelId="{1CA6C1AF-9394-4F83-A618-3F0DCF5CFABD}">
      <dsp:nvSpPr>
        <dsp:cNvPr id="6" name="Rectangles 5"/>
        <dsp:cNvSpPr/>
      </dsp:nvSpPr>
      <dsp:spPr bwMode="white">
        <a:xfrm>
          <a:off x="0" y="2035380"/>
          <a:ext cx="10273067" cy="1361440"/>
        </a:xfrm>
        <a:prstGeom prst="rect">
          <a:avLst/>
        </a:prstGeom>
      </dsp:spPr>
      <dsp:style>
        <a:lnRef idx="0">
          <a:schemeClr val="dk1">
            <a:alpha val="0"/>
          </a:schemeClr>
        </a:lnRef>
        <a:fillRef idx="0">
          <a:schemeClr val="lt1">
            <a:alpha val="0"/>
          </a:schemeClr>
        </a:fillRef>
        <a:effectRef idx="0">
          <a:scrgbClr r="0" g="0" b="0"/>
        </a:effectRef>
        <a:fontRef idx="minor"/>
      </dsp:style>
      <dsp:txBody>
        <a:bodyPr lIns="326169" tIns="30480" rIns="170688" bIns="30480" anchor="t"/>
        <a:lstStyle>
          <a:lvl1pPr algn="l">
            <a:defRPr sz="2400"/>
          </a:lvl1pPr>
          <a:lvl2pPr marL="171450" indent="-171450" algn="l">
            <a:defRPr sz="1800"/>
          </a:lvl2pPr>
          <a:lvl3pPr marL="342900" indent="-171450" algn="l">
            <a:defRPr sz="1800"/>
          </a:lvl3pPr>
          <a:lvl4pPr marL="514350" indent="-171450" algn="l">
            <a:defRPr sz="1800"/>
          </a:lvl4pPr>
          <a:lvl5pPr marL="685800" indent="-171450" algn="l">
            <a:defRPr sz="1800"/>
          </a:lvl5pPr>
          <a:lvl6pPr marL="857250" indent="-171450" algn="l">
            <a:defRPr sz="1800"/>
          </a:lvl6pPr>
          <a:lvl7pPr marL="1028700" indent="-171450" algn="l">
            <a:defRPr sz="1800"/>
          </a:lvl7pPr>
          <a:lvl8pPr marL="1200150" indent="-171450" algn="l">
            <a:defRPr sz="1800"/>
          </a:lvl8pPr>
          <a:lvl9pPr marL="1371600" indent="-171450" algn="l">
            <a:defRPr sz="1800"/>
          </a:lvl9pPr>
        </a:lstStyle>
        <a:p>
          <a:pPr lvl="1">
            <a:lnSpc>
              <a:spcPct val="100000"/>
            </a:lnSpc>
            <a:spcBef>
              <a:spcPct val="0"/>
            </a:spcBef>
            <a:spcAft>
              <a:spcPct val="20000"/>
            </a:spcAft>
            <a:buChar char="•"/>
          </a:pPr>
          <a:r>
            <a:rPr lang="el-GR" dirty="0">
              <a:solidFill>
                <a:schemeClr val="tx1"/>
              </a:solidFill>
            </a:rPr>
            <a:t>Αποτίμηση των λειτουργιών του σχολείου ως προς καθορισμένους άξονες</a:t>
          </a:r>
          <a:endParaRPr lang="el-GR" dirty="0">
            <a:solidFill>
              <a:schemeClr val="tx1"/>
            </a:solidFill>
          </a:endParaRPr>
        </a:p>
        <a:p>
          <a:pPr lvl="1">
            <a:lnSpc>
              <a:spcPct val="100000"/>
            </a:lnSpc>
            <a:spcBef>
              <a:spcPct val="0"/>
            </a:spcBef>
            <a:spcAft>
              <a:spcPct val="20000"/>
            </a:spcAft>
            <a:buChar char="•"/>
          </a:pPr>
          <a:r>
            <a:rPr lang="el-GR" dirty="0">
              <a:solidFill>
                <a:schemeClr val="tx1"/>
              </a:solidFill>
            </a:rPr>
            <a:t>Εντοπισμός θετικών σημείων &amp; σημείων προς βελτίωση</a:t>
          </a:r>
          <a:endParaRPr lang="el-GR" dirty="0">
            <a:solidFill>
              <a:schemeClr val="tx1"/>
            </a:solidFill>
          </a:endParaRPr>
        </a:p>
        <a:p>
          <a:pPr lvl="1">
            <a:lnSpc>
              <a:spcPct val="100000"/>
            </a:lnSpc>
            <a:spcBef>
              <a:spcPct val="0"/>
            </a:spcBef>
            <a:spcAft>
              <a:spcPct val="20000"/>
            </a:spcAft>
            <a:buChar char="•"/>
          </a:pPr>
          <a:r>
            <a:rPr lang="el-GR" dirty="0">
              <a:solidFill>
                <a:schemeClr val="tx1"/>
              </a:solidFill>
            </a:rPr>
            <a:t>Αποτίμηση Δράσεων βελτίωσης </a:t>
          </a:r>
          <a:endParaRPr lang="el-GR" dirty="0">
            <a:solidFill>
              <a:schemeClr val="tx1"/>
            </a:solidFill>
          </a:endParaRPr>
        </a:p>
        <a:p>
          <a:pPr lvl="1">
            <a:lnSpc>
              <a:spcPct val="100000"/>
            </a:lnSpc>
            <a:spcBef>
              <a:spcPct val="0"/>
            </a:spcBef>
            <a:spcAft>
              <a:spcPct val="20000"/>
            </a:spcAft>
            <a:buChar char="•"/>
          </a:pPr>
          <a:r>
            <a:rPr lang="el-GR" dirty="0">
              <a:solidFill>
                <a:schemeClr val="tx1"/>
              </a:solidFill>
            </a:rPr>
            <a:t>Ανάδειξη – διάχυση πρακτικών &amp; προτάσεις</a:t>
          </a:r>
          <a:endParaRPr>
            <a:solidFill>
              <a:schemeClr val="tx1"/>
            </a:solidFill>
          </a:endParaRPr>
        </a:p>
      </dsp:txBody>
      <dsp:txXfrm>
        <a:off x="0" y="2035380"/>
        <a:ext cx="10273067" cy="1361440"/>
      </dsp:txXfrm>
    </dsp:sp>
    <dsp:sp modelId="{6AA0E2E9-E48F-4639-BB29-7CD539C8CE5E}">
      <dsp:nvSpPr>
        <dsp:cNvPr id="7" name="Rounded Rectangle 6"/>
        <dsp:cNvSpPr/>
      </dsp:nvSpPr>
      <dsp:spPr bwMode="white">
        <a:xfrm>
          <a:off x="0" y="3396820"/>
          <a:ext cx="10273067" cy="610870"/>
        </a:xfrm>
        <a:prstGeom prst="roundRect">
          <a:avLst/>
        </a:prstGeom>
      </dsp:spPr>
      <dsp:style>
        <a:lnRef idx="2">
          <a:schemeClr val="lt1"/>
        </a:lnRef>
        <a:fillRef idx="1">
          <a:schemeClr val="accent4"/>
        </a:fillRef>
        <a:effectRef idx="0">
          <a:scrgbClr r="0" g="0" b="0"/>
        </a:effectRef>
        <a:fontRef idx="minor">
          <a:schemeClr val="lt1"/>
        </a:fontRef>
      </dsp:style>
      <dsp:txBody>
        <a:bodyPr lIns="91439" tIns="91439" rIns="91439" bIns="91439" anchor="ctr"/>
        <a:lstStyle>
          <a:lvl1pPr algn="l">
            <a:defRPr sz="2400"/>
          </a:lvl1pPr>
          <a:lvl2pPr marL="171450" indent="-171450" algn="l">
            <a:defRPr sz="1800"/>
          </a:lvl2pPr>
          <a:lvl3pPr marL="342900" indent="-171450" algn="l">
            <a:defRPr sz="1800"/>
          </a:lvl3pPr>
          <a:lvl4pPr marL="514350" indent="-171450" algn="l">
            <a:defRPr sz="1800"/>
          </a:lvl4pPr>
          <a:lvl5pPr marL="685800" indent="-171450" algn="l">
            <a:defRPr sz="1800"/>
          </a:lvl5pPr>
          <a:lvl6pPr marL="857250" indent="-171450" algn="l">
            <a:defRPr sz="1800"/>
          </a:lvl6pPr>
          <a:lvl7pPr marL="1028700" indent="-171450" algn="l">
            <a:defRPr sz="1800"/>
          </a:lvl7pPr>
          <a:lvl8pPr marL="1200150" indent="-171450" algn="l">
            <a:defRPr sz="1800"/>
          </a:lvl8pPr>
          <a:lvl9pPr marL="1371600" indent="-171450" algn="l">
            <a:defRPr sz="1800"/>
          </a:lvl9pPr>
        </a:lstStyle>
        <a:p>
          <a:pPr lvl="0">
            <a:lnSpc>
              <a:spcPct val="100000"/>
            </a:lnSpc>
            <a:spcBef>
              <a:spcPct val="0"/>
            </a:spcBef>
            <a:spcAft>
              <a:spcPct val="35000"/>
            </a:spcAft>
          </a:pPr>
          <a:r>
            <a:rPr lang="el-GR" b="1" dirty="0"/>
            <a:t>Εκθέσεις Εξωτερικής Αξιολόγησης σχολείων </a:t>
          </a:r>
        </a:p>
      </dsp:txBody>
      <dsp:txXfrm>
        <a:off x="0" y="3396820"/>
        <a:ext cx="10273067" cy="610870"/>
      </dsp:txXfrm>
    </dsp:sp>
    <dsp:sp modelId="{0369830B-4AF6-4B2F-82C4-2F34A389F55B}">
      <dsp:nvSpPr>
        <dsp:cNvPr id="8" name="Rectangles 7"/>
        <dsp:cNvSpPr/>
      </dsp:nvSpPr>
      <dsp:spPr bwMode="white">
        <a:xfrm>
          <a:off x="0" y="4007690"/>
          <a:ext cx="10273067" cy="2043430"/>
        </a:xfrm>
        <a:prstGeom prst="rect">
          <a:avLst/>
        </a:prstGeom>
      </dsp:spPr>
      <dsp:style>
        <a:lnRef idx="0">
          <a:schemeClr val="dk1">
            <a:alpha val="0"/>
          </a:schemeClr>
        </a:lnRef>
        <a:fillRef idx="0">
          <a:schemeClr val="lt1">
            <a:alpha val="0"/>
          </a:schemeClr>
        </a:fillRef>
        <a:effectRef idx="0">
          <a:scrgbClr r="0" g="0" b="0"/>
        </a:effectRef>
        <a:fontRef idx="minor"/>
      </dsp:style>
      <dsp:txBody>
        <a:bodyPr lIns="326169" tIns="30480" rIns="170688" bIns="30480" anchor="t"/>
        <a:lstStyle>
          <a:lvl1pPr algn="l">
            <a:defRPr sz="2400"/>
          </a:lvl1pPr>
          <a:lvl2pPr marL="171450" indent="-171450" algn="l">
            <a:defRPr sz="1800"/>
          </a:lvl2pPr>
          <a:lvl3pPr marL="342900" indent="-171450" algn="l">
            <a:defRPr sz="1800"/>
          </a:lvl3pPr>
          <a:lvl4pPr marL="514350" indent="-171450" algn="l">
            <a:defRPr sz="1800"/>
          </a:lvl4pPr>
          <a:lvl5pPr marL="685800" indent="-171450" algn="l">
            <a:defRPr sz="1800"/>
          </a:lvl5pPr>
          <a:lvl6pPr marL="857250" indent="-171450" algn="l">
            <a:defRPr sz="1800"/>
          </a:lvl6pPr>
          <a:lvl7pPr marL="1028700" indent="-171450" algn="l">
            <a:defRPr sz="1800"/>
          </a:lvl7pPr>
          <a:lvl8pPr marL="1200150" indent="-171450" algn="l">
            <a:defRPr sz="1800"/>
          </a:lvl8pPr>
          <a:lvl9pPr marL="1371600" indent="-171450" algn="l">
            <a:defRPr sz="1800"/>
          </a:lvl9pPr>
        </a:lstStyle>
        <a:p>
          <a:pPr lvl="1">
            <a:lnSpc>
              <a:spcPct val="100000"/>
            </a:lnSpc>
            <a:spcBef>
              <a:spcPct val="0"/>
            </a:spcBef>
            <a:spcAft>
              <a:spcPct val="20000"/>
            </a:spcAft>
            <a:buChar char="•"/>
          </a:pPr>
          <a:r>
            <a:rPr lang="el-GR" dirty="0">
              <a:solidFill>
                <a:schemeClr val="tx1"/>
              </a:solidFill>
            </a:rPr>
            <a:t>Αποτίμηση του έργου του σχολείου</a:t>
          </a:r>
          <a:endParaRPr lang="el-GR" dirty="0">
            <a:solidFill>
              <a:schemeClr val="tx1"/>
            </a:solidFill>
          </a:endParaRPr>
        </a:p>
        <a:p>
          <a:pPr lvl="1">
            <a:lnSpc>
              <a:spcPct val="100000"/>
            </a:lnSpc>
            <a:spcBef>
              <a:spcPct val="0"/>
            </a:spcBef>
            <a:spcAft>
              <a:spcPct val="20000"/>
            </a:spcAft>
            <a:buChar char="•"/>
          </a:pPr>
          <a:r>
            <a:rPr lang="el-GR" dirty="0">
              <a:solidFill>
                <a:schemeClr val="tx1"/>
              </a:solidFill>
            </a:rPr>
            <a:t>Εντοπισμός θετικών σημείων &amp; σημείων προς βελτίωση</a:t>
          </a:r>
          <a:endParaRPr lang="el-GR" dirty="0">
            <a:solidFill>
              <a:schemeClr val="tx1"/>
            </a:solidFill>
          </a:endParaRPr>
        </a:p>
        <a:p>
          <a:pPr lvl="1">
            <a:lnSpc>
              <a:spcPct val="100000"/>
            </a:lnSpc>
            <a:spcBef>
              <a:spcPct val="0"/>
            </a:spcBef>
            <a:spcAft>
              <a:spcPct val="20000"/>
            </a:spcAft>
            <a:buChar char="•"/>
          </a:pPr>
          <a:r>
            <a:rPr lang="el-GR" dirty="0">
              <a:solidFill>
                <a:schemeClr val="tx1"/>
              </a:solidFill>
            </a:rPr>
            <a:t>Αποτίμηση Δράσεων βελτίωσης</a:t>
          </a:r>
          <a:endParaRPr lang="el-GR" dirty="0">
            <a:solidFill>
              <a:schemeClr val="tx1"/>
            </a:solidFill>
          </a:endParaRPr>
        </a:p>
        <a:p>
          <a:pPr lvl="1">
            <a:lnSpc>
              <a:spcPct val="100000"/>
            </a:lnSpc>
            <a:spcBef>
              <a:spcPct val="0"/>
            </a:spcBef>
            <a:spcAft>
              <a:spcPct val="20000"/>
            </a:spcAft>
            <a:buChar char="•"/>
          </a:pPr>
          <a:r>
            <a:rPr lang="el-GR" dirty="0">
              <a:solidFill>
                <a:schemeClr val="tx1"/>
              </a:solidFill>
            </a:rPr>
            <a:t>Διάχυση Καλών Πρακτικών</a:t>
          </a:r>
          <a:endParaRPr lang="el-GR" dirty="0">
            <a:solidFill>
              <a:schemeClr val="tx1"/>
            </a:solidFill>
          </a:endParaRPr>
        </a:p>
        <a:p>
          <a:pPr lvl="1">
            <a:lnSpc>
              <a:spcPct val="100000"/>
            </a:lnSpc>
            <a:spcBef>
              <a:spcPct val="0"/>
            </a:spcBef>
            <a:spcAft>
              <a:spcPct val="20000"/>
            </a:spcAft>
            <a:buChar char="•"/>
          </a:pPr>
          <a:r>
            <a:rPr lang="el-GR" b="0" dirty="0">
              <a:solidFill>
                <a:schemeClr val="tx1"/>
              </a:solidFill>
            </a:rPr>
            <a:t>Προτάσεις για επιμορφώσεις</a:t>
          </a:r>
          <a:endParaRPr lang="el-GR" b="0" dirty="0">
            <a:solidFill>
              <a:schemeClr val="tx1"/>
            </a:solidFill>
          </a:endParaRPr>
        </a:p>
        <a:p>
          <a:pPr lvl="1">
            <a:lnSpc>
              <a:spcPct val="100000"/>
            </a:lnSpc>
            <a:spcBef>
              <a:spcPct val="0"/>
            </a:spcBef>
            <a:spcAft>
              <a:spcPct val="20000"/>
            </a:spcAft>
            <a:buChar char="•"/>
          </a:pPr>
          <a:r>
            <a:rPr lang="el-GR" b="0" dirty="0">
              <a:solidFill>
                <a:schemeClr val="tx1"/>
              </a:solidFill>
            </a:rPr>
            <a:t>Ανάδειξη αναγκών και τάσεων σε τοπικό, περιφερειακό και εθνικό επίπεδο</a:t>
          </a:r>
          <a:endParaRPr>
            <a:solidFill>
              <a:schemeClr val="tx1"/>
            </a:solidFill>
          </a:endParaRPr>
        </a:p>
      </dsp:txBody>
      <dsp:txXfrm>
        <a:off x="0" y="4007690"/>
        <a:ext cx="10273067" cy="2043430"/>
      </dsp:txXfrm>
    </dsp:sp>
  </dsp:spTree>
</dsp:drawing>
</file>

<file path=ppt/diagrams/drawing6.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12512841" cy="5706490"/>
        <a:chOff x="0" y="0"/>
        <a:chExt cx="12512841" cy="5706490"/>
      </a:xfrm>
      <a:scene3d>
        <a:camera prst="perspectiveLeft" zoom="91000"/>
        <a:lightRig rig="threePt" dir="t">
          <a:rot lat="0" lon="0" rev="20640000"/>
        </a:lightRig>
      </a:scene3d>
    </dsp:grpSpPr>
    <dsp:sp modelId="{9D7D388A-6E6F-4653-8119-10FCEC230759}">
      <dsp:nvSpPr>
        <dsp:cNvPr id="3" name="Rectangles 2"/>
        <dsp:cNvSpPr/>
      </dsp:nvSpPr>
      <dsp:spPr bwMode="white">
        <a:xfrm>
          <a:off x="0" y="859653"/>
          <a:ext cx="2830960" cy="1132384"/>
        </a:xfrm>
        <a:prstGeom prst="rect">
          <a:avLst/>
        </a:prstGeom>
        <a:sp3d extrusionH="50600" prstMaterial="metal">
          <a:bevelT w="101600" h="80600" prst="relaxedInset"/>
          <a:bevelB w="80600" h="80600" prst="relaxedInset"/>
        </a:sp3d>
      </dsp:spPr>
      <dsp:style>
        <a:lnRef idx="1">
          <a:schemeClr val="accent2"/>
        </a:lnRef>
        <a:fillRef idx="1">
          <a:schemeClr val="accent2"/>
        </a:fillRef>
        <a:effectRef idx="1">
          <a:scrgbClr r="0" g="0" b="0"/>
        </a:effectRef>
        <a:fontRef idx="minor">
          <a:schemeClr val="dk1"/>
        </a:fontRef>
      </dsp:style>
      <dsp:txBody>
        <a:bodyPr lIns="227584" tIns="130048" rIns="227584" bIns="130048"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l-GR" sz="3200" b="1" dirty="0"/>
            <a:t>Έως 20 Ιουλίου</a:t>
          </a:r>
        </a:p>
      </dsp:txBody>
      <dsp:txXfrm>
        <a:off x="0" y="859653"/>
        <a:ext cx="2830960" cy="1132384"/>
      </dsp:txXfrm>
    </dsp:sp>
    <dsp:sp modelId="{3E572A66-8F7E-4EC6-9C53-547A0EBE4620}">
      <dsp:nvSpPr>
        <dsp:cNvPr id="4" name="Rectangles 3"/>
        <dsp:cNvSpPr/>
      </dsp:nvSpPr>
      <dsp:spPr bwMode="white">
        <a:xfrm>
          <a:off x="0" y="1992037"/>
          <a:ext cx="2830960" cy="2854800"/>
        </a:xfrm>
        <a:prstGeom prst="rect">
          <a:avLst/>
        </a:prstGeom>
        <a:sp3d extrusionH="50600" contourW="3000">
          <a:bevelT w="101600" h="80600" prst="relaxedInset"/>
          <a:bevelB w="80600" h="80600" prst="relaxedInset"/>
        </a:sp3d>
      </dsp:spPr>
      <dsp:style>
        <a:lnRef idx="0">
          <a:schemeClr val="accent2">
            <a:tint val="40000"/>
            <a:alpha val="90000"/>
          </a:schemeClr>
        </a:lnRef>
        <a:fillRef idx="1">
          <a:schemeClr val="accent2">
            <a:tint val="40000"/>
            <a:alpha val="90000"/>
          </a:schemeClr>
        </a:fillRef>
        <a:effectRef idx="0">
          <a:scrgbClr r="0" g="0" b="0"/>
        </a:effectRef>
        <a:fontRef idx="minor"/>
      </dsp:style>
      <dsp:txBody>
        <a:bodyPr lIns="128016" tIns="128016" rIns="170688" bIns="192024" anchor="t"/>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228600" lvl="1" indent="-228600">
            <a:lnSpc>
              <a:spcPct val="100000"/>
            </a:lnSpc>
            <a:spcBef>
              <a:spcPct val="0"/>
            </a:spcBef>
            <a:spcAft>
              <a:spcPct val="15000"/>
            </a:spcAft>
            <a:buChar char="•"/>
          </a:pPr>
          <a:r>
            <a:rPr lang="el-GR" sz="2400" b="1" dirty="0">
              <a:solidFill>
                <a:schemeClr val="dk1"/>
              </a:solidFill>
            </a:rPr>
            <a:t>Εξ. Αξιολόγηση σχ. μονάδας από Σύμβουλο Εκπ/σης  Π.Ε.</a:t>
          </a:r>
          <a:endParaRPr>
            <a:solidFill>
              <a:schemeClr val="dk1"/>
            </a:solidFill>
          </a:endParaRPr>
        </a:p>
      </dsp:txBody>
      <dsp:txXfrm>
        <a:off x="0" y="1992037"/>
        <a:ext cx="2830960" cy="2854800"/>
      </dsp:txXfrm>
    </dsp:sp>
    <dsp:sp modelId="{5EA92ED2-0191-4FCE-9B59-9F4EFE89CC67}">
      <dsp:nvSpPr>
        <dsp:cNvPr id="5" name="Rectangles 4"/>
        <dsp:cNvSpPr/>
      </dsp:nvSpPr>
      <dsp:spPr bwMode="white">
        <a:xfrm>
          <a:off x="3227294" y="859653"/>
          <a:ext cx="2830960" cy="1132384"/>
        </a:xfrm>
        <a:prstGeom prst="rect">
          <a:avLst/>
        </a:prstGeom>
        <a:sp3d extrusionH="50600" prstMaterial="metal">
          <a:bevelT w="101600" h="80600" prst="relaxedInset"/>
          <a:bevelB w="80600" h="80600" prst="relaxedInset"/>
        </a:sp3d>
      </dsp:spPr>
      <dsp:style>
        <a:lnRef idx="1">
          <a:schemeClr val="accent3"/>
        </a:lnRef>
        <a:fillRef idx="1">
          <a:schemeClr val="accent3"/>
        </a:fillRef>
        <a:effectRef idx="1">
          <a:scrgbClr r="0" g="0" b="0"/>
        </a:effectRef>
        <a:fontRef idx="minor">
          <a:schemeClr val="dk1"/>
        </a:fontRef>
      </dsp:style>
      <dsp:txBody>
        <a:bodyPr lIns="227584" tIns="130048" rIns="227584" bIns="130048"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l-GR" sz="3200" b="1" dirty="0"/>
            <a:t>Έως 30 Ιουλίου</a:t>
          </a:r>
        </a:p>
      </dsp:txBody>
      <dsp:txXfrm>
        <a:off x="3227294" y="859653"/>
        <a:ext cx="2830960" cy="1132384"/>
      </dsp:txXfrm>
    </dsp:sp>
    <dsp:sp modelId="{3DDE9445-70B6-42E4-A877-7651B7684FF4}">
      <dsp:nvSpPr>
        <dsp:cNvPr id="6" name="Rectangles 5"/>
        <dsp:cNvSpPr/>
      </dsp:nvSpPr>
      <dsp:spPr bwMode="white">
        <a:xfrm>
          <a:off x="3227294" y="1992037"/>
          <a:ext cx="2830960" cy="2854800"/>
        </a:xfrm>
        <a:prstGeom prst="rect">
          <a:avLst/>
        </a:prstGeom>
        <a:sp3d extrusionH="50600" contourW="3000">
          <a:bevelT w="101600" h="80600" prst="relaxedInset"/>
          <a:bevelB w="80600" h="80600" prst="relaxedInset"/>
        </a:sp3d>
      </dsp:spPr>
      <dsp:style>
        <a:lnRef idx="0">
          <a:schemeClr val="accent3">
            <a:tint val="40000"/>
            <a:alpha val="90000"/>
          </a:schemeClr>
        </a:lnRef>
        <a:fillRef idx="1">
          <a:schemeClr val="accent3">
            <a:tint val="40000"/>
            <a:alpha val="90000"/>
          </a:schemeClr>
        </a:fillRef>
        <a:effectRef idx="0">
          <a:scrgbClr r="0" g="0" b="0"/>
        </a:effectRef>
        <a:fontRef idx="minor"/>
      </dsp:style>
      <dsp:txBody>
        <a:bodyPr lIns="128016" tIns="128016" rIns="170688" bIns="192024" anchor="t"/>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228600" lvl="1" indent="-228600">
            <a:lnSpc>
              <a:spcPct val="100000"/>
            </a:lnSpc>
            <a:spcBef>
              <a:spcPct val="0"/>
            </a:spcBef>
            <a:spcAft>
              <a:spcPct val="15000"/>
            </a:spcAft>
            <a:buChar char="•"/>
          </a:pPr>
          <a:r>
            <a:rPr lang="el-GR" sz="2400" b="1" dirty="0">
              <a:solidFill>
                <a:schemeClr val="dk1"/>
              </a:solidFill>
            </a:rPr>
            <a:t>Εξ. Αξιολόγηση σχ. μονάδων ευθύνης του Σ.Ε.</a:t>
          </a:r>
          <a:endParaRPr>
            <a:solidFill>
              <a:schemeClr val="dk1"/>
            </a:solidFill>
          </a:endParaRPr>
        </a:p>
      </dsp:txBody>
      <dsp:txXfrm>
        <a:off x="3227294" y="1992037"/>
        <a:ext cx="2830960" cy="2854800"/>
      </dsp:txXfrm>
    </dsp:sp>
    <dsp:sp modelId="{9B827E27-ECD6-457F-A0B1-6710CCBD1DEA}">
      <dsp:nvSpPr>
        <dsp:cNvPr id="7" name="Rectangles 6"/>
        <dsp:cNvSpPr/>
      </dsp:nvSpPr>
      <dsp:spPr bwMode="white">
        <a:xfrm>
          <a:off x="6534874" y="795447"/>
          <a:ext cx="2830960" cy="1132384"/>
        </a:xfrm>
        <a:prstGeom prst="rect">
          <a:avLst/>
        </a:prstGeom>
        <a:sp3d extrusionH="50600" prstMaterial="metal">
          <a:bevelT w="101600" h="80600" prst="relaxedInset"/>
          <a:bevelB w="80600" h="80600" prst="relaxedInset"/>
        </a:sp3d>
      </dsp:spPr>
      <dsp:style>
        <a:lnRef idx="1">
          <a:schemeClr val="accent4"/>
        </a:lnRef>
        <a:fillRef idx="1">
          <a:schemeClr val="accent4"/>
        </a:fillRef>
        <a:effectRef idx="1">
          <a:scrgbClr r="0" g="0" b="0"/>
        </a:effectRef>
        <a:fontRef idx="minor">
          <a:schemeClr val="dk1"/>
        </a:fontRef>
      </dsp:style>
      <dsp:txBody>
        <a:bodyPr lIns="199136" tIns="113792" rIns="199136" bIns="113792"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l-GR" sz="2800" b="1" dirty="0"/>
            <a:t>Έως 31 Αυγούστου</a:t>
          </a:r>
        </a:p>
      </dsp:txBody>
      <dsp:txXfrm>
        <a:off x="6534874" y="795447"/>
        <a:ext cx="2830960" cy="1132384"/>
      </dsp:txXfrm>
    </dsp:sp>
    <dsp:sp modelId="{C2874D75-AEA1-47C1-9744-D15D574D4478}">
      <dsp:nvSpPr>
        <dsp:cNvPr id="8" name="Rectangles 7"/>
        <dsp:cNvSpPr/>
      </dsp:nvSpPr>
      <dsp:spPr bwMode="white">
        <a:xfrm>
          <a:off x="6454588" y="1992037"/>
          <a:ext cx="2830960" cy="2854800"/>
        </a:xfrm>
        <a:prstGeom prst="rect">
          <a:avLst/>
        </a:prstGeom>
        <a:sp3d extrusionH="50600" contourW="3000">
          <a:bevelT w="101600" h="80600" prst="relaxedInset"/>
          <a:bevelB w="80600" h="80600" prst="relaxedInset"/>
        </a:sp3d>
      </dsp:spPr>
      <dsp:style>
        <a:lnRef idx="0">
          <a:schemeClr val="accent4">
            <a:tint val="40000"/>
            <a:alpha val="90000"/>
          </a:schemeClr>
        </a:lnRef>
        <a:fillRef idx="1">
          <a:schemeClr val="accent4">
            <a:tint val="40000"/>
            <a:alpha val="90000"/>
          </a:schemeClr>
        </a:fillRef>
        <a:effectRef idx="0">
          <a:scrgbClr r="0" g="0" b="0"/>
        </a:effectRef>
        <a:fontRef idx="minor"/>
      </dsp:style>
      <dsp:txBody>
        <a:bodyPr lIns="128016" tIns="128016" rIns="170688" bIns="192024" anchor="t"/>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228600" lvl="1" indent="-228600">
            <a:lnSpc>
              <a:spcPct val="100000"/>
            </a:lnSpc>
            <a:spcBef>
              <a:spcPct val="0"/>
            </a:spcBef>
            <a:spcAft>
              <a:spcPct val="15000"/>
            </a:spcAft>
            <a:buChar char="•"/>
          </a:pPr>
          <a:r>
            <a:rPr lang="el-GR" sz="2400" b="1" dirty="0">
              <a:solidFill>
                <a:schemeClr val="dk1"/>
              </a:solidFill>
            </a:rPr>
            <a:t>Εξ. Αξιολόγηση σχ. μονάδων από Επόπτη Ποιότητας</a:t>
          </a:r>
          <a:endParaRPr>
            <a:solidFill>
              <a:schemeClr val="dk1"/>
            </a:solidFill>
          </a:endParaRPr>
        </a:p>
      </dsp:txBody>
      <dsp:txXfrm>
        <a:off x="6454588" y="1992037"/>
        <a:ext cx="2830960" cy="2854800"/>
      </dsp:txXfrm>
    </dsp:sp>
    <dsp:sp modelId="{FD6F09A7-766A-4A04-BDC2-F6375232FCCE}">
      <dsp:nvSpPr>
        <dsp:cNvPr id="9" name="Rectangles 8"/>
        <dsp:cNvSpPr/>
      </dsp:nvSpPr>
      <dsp:spPr bwMode="white">
        <a:xfrm>
          <a:off x="9681881" y="859653"/>
          <a:ext cx="2830960" cy="1132384"/>
        </a:xfrm>
        <a:prstGeom prst="rect">
          <a:avLst/>
        </a:prstGeom>
        <a:sp3d extrusionH="50600" prstMaterial="metal">
          <a:bevelT w="101600" h="80600" prst="relaxedInset"/>
          <a:bevelB w="80600" h="80600" prst="relaxedInset"/>
        </a:sp3d>
      </dsp:spPr>
      <dsp:style>
        <a:lnRef idx="1">
          <a:schemeClr val="accent5"/>
        </a:lnRef>
        <a:fillRef idx="1">
          <a:schemeClr val="accent5"/>
        </a:fillRef>
        <a:effectRef idx="1">
          <a:scrgbClr r="0" g="0" b="0"/>
        </a:effectRef>
        <a:fontRef idx="minor">
          <a:schemeClr val="dk1"/>
        </a:fontRef>
      </dsp:style>
      <dsp:txBody>
        <a:bodyPr lIns="199136" tIns="113792" rIns="199136" bIns="113792"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l-GR" sz="2800" b="1" dirty="0"/>
            <a:t>Έως 10 Σεπτέμβρη</a:t>
          </a:r>
        </a:p>
      </dsp:txBody>
      <dsp:txXfrm>
        <a:off x="9681881" y="859653"/>
        <a:ext cx="2830960" cy="1132384"/>
      </dsp:txXfrm>
    </dsp:sp>
    <dsp:sp modelId="{954BA472-5368-484C-B0D5-999A0335BE46}">
      <dsp:nvSpPr>
        <dsp:cNvPr id="10" name="Rectangles 9"/>
        <dsp:cNvSpPr/>
      </dsp:nvSpPr>
      <dsp:spPr bwMode="white">
        <a:xfrm>
          <a:off x="9681881" y="1992037"/>
          <a:ext cx="2830960" cy="2854800"/>
        </a:xfrm>
        <a:prstGeom prst="rect">
          <a:avLst/>
        </a:prstGeom>
        <a:sp3d extrusionH="50600" contourW="3000">
          <a:bevelT w="101600" h="80600" prst="relaxedInset"/>
          <a:bevelB w="80600" h="80600" prst="relaxedInset"/>
        </a:sp3d>
      </dsp:spPr>
      <dsp:style>
        <a:lnRef idx="0">
          <a:schemeClr val="accent5">
            <a:tint val="40000"/>
            <a:alpha val="90000"/>
          </a:schemeClr>
        </a:lnRef>
        <a:fillRef idx="1">
          <a:schemeClr val="accent5">
            <a:tint val="40000"/>
            <a:alpha val="90000"/>
          </a:schemeClr>
        </a:fillRef>
        <a:effectRef idx="0">
          <a:scrgbClr r="0" g="0" b="0"/>
        </a:effectRef>
        <a:fontRef idx="minor"/>
      </dsp:style>
      <dsp:txBody>
        <a:bodyPr lIns="128016" tIns="128016" rIns="170688" bIns="192024" anchor="t"/>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228600" lvl="1" indent="-228600">
            <a:lnSpc>
              <a:spcPct val="100000"/>
            </a:lnSpc>
            <a:spcBef>
              <a:spcPct val="0"/>
            </a:spcBef>
            <a:spcAft>
              <a:spcPct val="15000"/>
            </a:spcAft>
            <a:buChar char="•"/>
          </a:pPr>
          <a:r>
            <a:rPr lang="el-GR" sz="2400" b="1" dirty="0">
              <a:solidFill>
                <a:schemeClr val="dk1"/>
              </a:solidFill>
            </a:rPr>
            <a:t>Εξ. Αξιολόγηση σχ. μονάδων από Περιφερειακό Επόπτη Ποιότητας</a:t>
          </a:r>
          <a:endParaRPr>
            <a:solidFill>
              <a:schemeClr val="dk1"/>
            </a:solidFill>
          </a:endParaRPr>
        </a:p>
      </dsp:txBody>
      <dsp:txXfrm>
        <a:off x="9681881" y="1992037"/>
        <a:ext cx="2830960" cy="2854800"/>
      </dsp:txXfrm>
    </dsp:sp>
  </dsp:spTree>
</dsp:drawing>
</file>

<file path=ppt/diagrams/drawing7.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10950039" cy="4645046"/>
        <a:chOff x="0" y="0"/>
        <a:chExt cx="10950039" cy="4645046"/>
      </a:xfrm>
    </dsp:grpSpPr>
    <dsp:sp modelId="{E9EF1241-82A3-4F14-AD6F-18E8B57C190D}">
      <dsp:nvSpPr>
        <dsp:cNvPr id="3" name="Rounded Rectangle 2"/>
        <dsp:cNvSpPr/>
      </dsp:nvSpPr>
      <dsp:spPr bwMode="white">
        <a:xfrm>
          <a:off x="0" y="819451"/>
          <a:ext cx="5116841" cy="1279210"/>
        </a:xfrm>
        <a:prstGeom prst="roundRect">
          <a:avLst>
            <a:gd name="adj" fmla="val 10000"/>
          </a:avLst>
        </a:prstGeom>
        <a:sp3d prstMaterial="plastic">
          <a:bevelT w="120900" h="88900"/>
          <a:bevelB w="88900" h="31750" prst="angle"/>
        </a:sp3d>
      </dsp:spPr>
      <dsp:style>
        <a:lnRef idx="0">
          <a:schemeClr val="lt1"/>
        </a:lnRef>
        <a:fillRef idx="3">
          <a:schemeClr val="accent2"/>
        </a:fillRef>
        <a:effectRef idx="2">
          <a:scrgbClr r="0" g="0" b="0"/>
        </a:effectRef>
        <a:fontRef idx="minor">
          <a:schemeClr val="lt1"/>
        </a:fontRef>
      </dsp:style>
      <dsp:txBody>
        <a:bodyPr lIns="50800" tIns="50800" rIns="50800" bIns="5080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l-GR" sz="4000" b="1"/>
            <a:t>Π.Δ.Ε. </a:t>
          </a:r>
          <a:endParaRPr lang="el-GR" sz="4000" b="1" dirty="0"/>
        </a:p>
      </dsp:txBody>
      <dsp:txXfrm>
        <a:off x="0" y="819451"/>
        <a:ext cx="5116841" cy="1279210"/>
      </dsp:txXfrm>
    </dsp:sp>
    <dsp:sp modelId="{15EEBA4D-FD28-42E3-9CC4-31631DB3CCF2}">
      <dsp:nvSpPr>
        <dsp:cNvPr id="4" name="Right Arrow 3"/>
        <dsp:cNvSpPr/>
      </dsp:nvSpPr>
      <dsp:spPr bwMode="white">
        <a:xfrm rot="5399999">
          <a:off x="2446489" y="2210592"/>
          <a:ext cx="223862" cy="223862"/>
        </a:xfrm>
        <a:prstGeom prst="rightArrow">
          <a:avLst>
            <a:gd name="adj1" fmla="val 66700"/>
            <a:gd name="adj2" fmla="val 50000"/>
          </a:avLst>
        </a:prstGeom>
        <a:sp3d z="-80000" prstMaterial="plastic">
          <a:bevelT w="50800" h="50800"/>
          <a:bevelB w="25400" h="25400" prst="angle"/>
        </a:sp3d>
      </dsp:spPr>
      <dsp:style>
        <a:lnRef idx="0">
          <a:schemeClr val="lt1">
            <a:hueOff val="0"/>
            <a:satOff val="0"/>
            <a:lumOff val="0"/>
            <a:alpha val="100000"/>
          </a:schemeClr>
        </a:lnRef>
        <a:fillRef idx="3">
          <a:schemeClr val="accent2"/>
        </a:fillRef>
        <a:effectRef idx="2">
          <a:scrgbClr r="0" g="0" b="0"/>
        </a:effectRef>
        <a:fontRef idx="minor">
          <a:schemeClr val="lt1"/>
        </a:fontRef>
      </dsp:style>
      <dsp:txXfrm rot="5399999">
        <a:off x="2446489" y="2210592"/>
        <a:ext cx="223862" cy="223862"/>
      </dsp:txXfrm>
    </dsp:sp>
    <dsp:sp modelId="{6B3479F7-3813-4200-AAA6-BBFF85897DA5}">
      <dsp:nvSpPr>
        <dsp:cNvPr id="5" name="Rounded Rectangle 4"/>
        <dsp:cNvSpPr/>
      </dsp:nvSpPr>
      <dsp:spPr bwMode="white">
        <a:xfrm>
          <a:off x="0" y="2546385"/>
          <a:ext cx="5116841" cy="1279210"/>
        </a:xfrm>
        <a:prstGeom prst="roundRect">
          <a:avLst>
            <a:gd name="adj" fmla="val 10000"/>
          </a:avLst>
        </a:prstGeom>
        <a:sp3d extrusionH="12700" prstMaterial="plastic">
          <a:bevelT w="50800" h="50800"/>
        </a:sp3d>
      </dsp:spPr>
      <dsp:style>
        <a:lnRef idx="1">
          <a:schemeClr val="accent2">
            <a:tint val="40000"/>
            <a:alpha val="90000"/>
          </a:schemeClr>
        </a:lnRef>
        <a:fillRef idx="1">
          <a:schemeClr val="accent2">
            <a:tint val="40000"/>
            <a:alpha val="90000"/>
          </a:schemeClr>
        </a:fillRef>
        <a:effectRef idx="2">
          <a:scrgbClr r="0" g="0" b="0"/>
        </a:effectRef>
        <a:fontRef idx="minor"/>
      </dsp:style>
      <dsp:txBody>
        <a:bodyPr lIns="40640" tIns="40640" rIns="40640" bIns="4064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l-GR" sz="3200" dirty="0">
              <a:solidFill>
                <a:schemeClr val="dk1"/>
              </a:solidFill>
            </a:rPr>
            <a:t>Υποστηρίζουν τις Δ/</a:t>
          </a:r>
          <a:r>
            <a:rPr lang="el-GR" sz="3200" dirty="0" err="1">
              <a:solidFill>
                <a:schemeClr val="dk1"/>
              </a:solidFill>
            </a:rPr>
            <a:t>νσεις</a:t>
          </a:r>
          <a:r>
            <a:rPr lang="el-GR" sz="3200" dirty="0">
              <a:solidFill>
                <a:schemeClr val="dk1"/>
              </a:solidFill>
            </a:rPr>
            <a:t> Εκπαίδευσης</a:t>
          </a:r>
          <a:endParaRPr>
            <a:solidFill>
              <a:schemeClr val="dk1"/>
            </a:solidFill>
          </a:endParaRPr>
        </a:p>
      </dsp:txBody>
      <dsp:txXfrm>
        <a:off x="0" y="2546385"/>
        <a:ext cx="5116841" cy="1279210"/>
      </dsp:txXfrm>
    </dsp:sp>
    <dsp:sp modelId="{B75A5054-A521-4528-8245-7A1B4A514256}">
      <dsp:nvSpPr>
        <dsp:cNvPr id="6" name="Rounded Rectangle 5"/>
        <dsp:cNvSpPr/>
      </dsp:nvSpPr>
      <dsp:spPr bwMode="white">
        <a:xfrm>
          <a:off x="5833198" y="819451"/>
          <a:ext cx="5116841" cy="1279210"/>
        </a:xfrm>
        <a:prstGeom prst="roundRect">
          <a:avLst>
            <a:gd name="adj" fmla="val 10000"/>
          </a:avLst>
        </a:prstGeom>
        <a:sp3d prstMaterial="plastic">
          <a:bevelT w="120900" h="88900"/>
          <a:bevelB w="88900" h="31750" prst="angle"/>
        </a:sp3d>
      </dsp:spPr>
      <dsp:style>
        <a:lnRef idx="0">
          <a:schemeClr val="lt1"/>
        </a:lnRef>
        <a:fillRef idx="3">
          <a:schemeClr val="accent3"/>
        </a:fillRef>
        <a:effectRef idx="2">
          <a:scrgbClr r="0" g="0" b="0"/>
        </a:effectRef>
        <a:fontRef idx="minor">
          <a:schemeClr val="lt1"/>
        </a:fontRef>
      </dsp:style>
      <dsp:txBody>
        <a:bodyPr lIns="50800" tIns="50800" rIns="50800" bIns="5080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l-GR" sz="4000" b="1" dirty="0"/>
            <a:t>Δ/</a:t>
          </a:r>
          <a:r>
            <a:rPr lang="el-GR" sz="4000" b="1" dirty="0" err="1"/>
            <a:t>νσεις</a:t>
          </a:r>
          <a:r>
            <a:rPr lang="en-US" sz="4000" b="1" dirty="0"/>
            <a:t> </a:t>
          </a:r>
          <a:r>
            <a:rPr lang="el-GR" sz="4000" b="1" dirty="0"/>
            <a:t>&amp; Σ.Ε.</a:t>
          </a:r>
        </a:p>
      </dsp:txBody>
      <dsp:txXfrm>
        <a:off x="5833198" y="819451"/>
        <a:ext cx="5116841" cy="1279210"/>
      </dsp:txXfrm>
    </dsp:sp>
    <dsp:sp modelId="{5118204C-6925-453F-B97C-6607ED1535DB}">
      <dsp:nvSpPr>
        <dsp:cNvPr id="7" name="Right Arrow 6"/>
        <dsp:cNvSpPr/>
      </dsp:nvSpPr>
      <dsp:spPr bwMode="white">
        <a:xfrm rot="5399999">
          <a:off x="8279688" y="2210592"/>
          <a:ext cx="223862" cy="223862"/>
        </a:xfrm>
        <a:prstGeom prst="rightArrow">
          <a:avLst>
            <a:gd name="adj1" fmla="val 66700"/>
            <a:gd name="adj2" fmla="val 50000"/>
          </a:avLst>
        </a:prstGeom>
        <a:sp3d z="-80000" prstMaterial="plastic">
          <a:bevelT w="50800" h="50800"/>
          <a:bevelB w="25400" h="25400" prst="angle"/>
        </a:sp3d>
      </dsp:spPr>
      <dsp:style>
        <a:lnRef idx="0">
          <a:schemeClr val="lt1">
            <a:hueOff val="0"/>
            <a:satOff val="0"/>
            <a:lumOff val="0"/>
            <a:alpha val="100000"/>
          </a:schemeClr>
        </a:lnRef>
        <a:fillRef idx="3">
          <a:schemeClr val="accent3"/>
        </a:fillRef>
        <a:effectRef idx="2">
          <a:scrgbClr r="0" g="0" b="0"/>
        </a:effectRef>
        <a:fontRef idx="minor">
          <a:schemeClr val="lt1"/>
        </a:fontRef>
      </dsp:style>
      <dsp:txXfrm rot="5399999">
        <a:off x="8279688" y="2210592"/>
        <a:ext cx="223862" cy="223862"/>
      </dsp:txXfrm>
    </dsp:sp>
    <dsp:sp modelId="{B2EFD8DD-3171-42A6-BD4B-955F48495849}">
      <dsp:nvSpPr>
        <dsp:cNvPr id="8" name="Rounded Rectangle 7"/>
        <dsp:cNvSpPr/>
      </dsp:nvSpPr>
      <dsp:spPr bwMode="white">
        <a:xfrm>
          <a:off x="5833198" y="2546385"/>
          <a:ext cx="5116841" cy="1279210"/>
        </a:xfrm>
        <a:prstGeom prst="roundRect">
          <a:avLst>
            <a:gd name="adj" fmla="val 10000"/>
          </a:avLst>
        </a:prstGeom>
        <a:sp3d extrusionH="12700" prstMaterial="plastic">
          <a:bevelT w="50800" h="50800"/>
        </a:sp3d>
      </dsp:spPr>
      <dsp:style>
        <a:lnRef idx="1">
          <a:schemeClr val="accent3">
            <a:tint val="40000"/>
            <a:alpha val="90000"/>
          </a:schemeClr>
        </a:lnRef>
        <a:fillRef idx="1">
          <a:schemeClr val="accent3">
            <a:tint val="40000"/>
            <a:alpha val="90000"/>
          </a:schemeClr>
        </a:fillRef>
        <a:effectRef idx="2">
          <a:scrgbClr r="0" g="0" b="0"/>
        </a:effectRef>
        <a:fontRef idx="minor"/>
      </dsp:style>
      <dsp:txBody>
        <a:bodyPr lIns="40640" tIns="40640" rIns="40640" bIns="4064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l-GR" sz="3200" dirty="0">
              <a:solidFill>
                <a:schemeClr val="dk1"/>
              </a:solidFill>
            </a:rPr>
            <a:t>Υποστηρίζουν τα σχολεία αρμοδιότητάς τους</a:t>
          </a:r>
          <a:endParaRPr>
            <a:solidFill>
              <a:schemeClr val="dk1"/>
            </a:solidFill>
          </a:endParaRPr>
        </a:p>
      </dsp:txBody>
      <dsp:txXfrm>
        <a:off x="5833198" y="2546385"/>
        <a:ext cx="5116841" cy="1279210"/>
      </dsp:txXfrm>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nodeVertAlign" val="t"/>
          <dgm:param type="fallback" val="2D"/>
        </dgm:alg>
      </dgm:if>
      <dgm:else name="Name2">
        <dgm:alg type="lin">
          <dgm:param type="linDir" val="fromR"/>
          <dgm:param type="nodeVertAlign" val="t"/>
          <dgm:param type="fallback" val="2D"/>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dstNode" val="node"/>
                    <dgm:param type="begSty" val="noArr"/>
                    <dgm:param type="endSty" val="noArr"/>
                    <dgm:param type="connRout" val="curve"/>
                    <dgm:param type="begPts" val="ctr"/>
                    <dgm:param type="endPts" val="ctr"/>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srcNode" val="dummyConnPt"/>
                    <dgm:param type="dstNode" val="dummyConnPt"/>
                    <dgm:param type="begSty" val="noArr"/>
                    <dgm:param type="endSty" val="noArr"/>
                    <dgm:param type="connRout" val="longCurve"/>
                    <dgm:param type="begPts" val="bCtr"/>
                    <dgm:param type="endPts" val="tCtr"/>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type="round2SameRect" r:blip="" rot="90">
                    <dgm:adjLst/>
                  </dgm:shape>
                </dgm:if>
                <dgm:else name="Name12">
                  <dgm:shape xmlns:r="http://schemas.openxmlformats.org/officeDocument/2006/relationships" type="round2SameRect" r:blip="" rot="-90">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param type="vertAlign" val="mid"/>
          <dgm:param type="nodeHorzAlign" val="l"/>
          <dgm:param type="fallback" val="2D"/>
        </dgm:alg>
      </dgm:if>
      <dgm:else name="Name3">
        <dgm:alg type="lin">
          <dgm:param type="linDir" val="fromR"/>
          <dgm:param type="nodeVertAlign" val="t"/>
          <dgm:param type="vertAlign" val="mid"/>
          <dgm:param type="nodeHorzAlign" val="r"/>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VertAlign" val="t"/>
              <dgm:param type="nodeHorzAlign" val="ctr"/>
              <dgm:param type="fallback" val="2D"/>
            </dgm:alg>
          </dgm:if>
          <dgm:else name="Name7">
            <dgm:alg type="lin">
              <dgm:param type="linDir" val="fromT"/>
              <dgm:param type="nodeVertAlign" val="t"/>
              <dgm:param type="nodeHorzAlign" val="ctr"/>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6.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AD51945-00C0-41E2-A62D-2BA55760D494}" type="datetimeFigureOut">
              <a:rPr lang="el-GR" smtClean="0"/>
            </a:fld>
            <a:endParaRPr lang="el-GR"/>
          </a:p>
        </p:txBody>
      </p:sp>
      <p:sp>
        <p:nvSpPr>
          <p:cNvPr id="4" name="Θέση εικόνας διαφάνειας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l-GR"/>
              <a:t>Επεξεργασία 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l-GR"/>
          </a:p>
        </p:txBody>
      </p:sp>
      <p:sp>
        <p:nvSpPr>
          <p:cNvPr id="6" name="Θέση υποσέλιδου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5C7361AC-72F8-43C1-8622-382AF7EAA03F}" type="slidenum">
              <a:rPr lang="el-GR" smtClean="0"/>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5"/>
          </p:nvPr>
        </p:nvSpPr>
        <p:spPr/>
        <p:txBody>
          <a:bodyPr/>
          <a:lstStyle/>
          <a:p>
            <a:fld id="{5C7361AC-72F8-43C1-8622-382AF7EAA03F}" type="slidenum">
              <a:rPr lang="el-GR" smtClean="0"/>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D41CA5A1-F7E3-4DEA-B60A-AE80EEF6E276}" type="slidenum">
              <a:rPr lang="el-GR" smtClean="0"/>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l-GR"/>
          </a:p>
        </p:txBody>
      </p:sp>
      <p:sp>
        <p:nvSpPr>
          <p:cNvPr id="3" name="Υπότιτλος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B78C38C9-5D2C-4ABC-810B-7499304B0035}" type="datetimeFigureOut">
              <a:rPr lang="el-GR" smtClean="0"/>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1C39433-2005-4923-BD7C-CA69F927DC68}" type="slidenum">
              <a:rPr lang="el-GR" smtClean="0"/>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a:t>Κάντε κλικ για να επεξεργαστείτε τον τίτλο υποδείγματος</a:t>
            </a:r>
            <a:endParaRPr lang="el-GR"/>
          </a:p>
        </p:txBody>
      </p:sp>
      <p:sp>
        <p:nvSpPr>
          <p:cNvPr id="3" name="Θέση κατακόρυφου κειμένου 2"/>
          <p:cNvSpPr>
            <a:spLocks noGrp="1"/>
          </p:cNvSpPr>
          <p:nvPr>
            <p:ph type="body" orient="vert" idx="1" hasCustomPrompt="1"/>
          </p:nvPr>
        </p:nvSpPr>
        <p:spPr/>
        <p:txBody>
          <a:bodyPr vert="eaVe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l-GR"/>
          </a:p>
        </p:txBody>
      </p:sp>
      <p:sp>
        <p:nvSpPr>
          <p:cNvPr id="4" name="Θέση ημερομηνίας 3"/>
          <p:cNvSpPr>
            <a:spLocks noGrp="1"/>
          </p:cNvSpPr>
          <p:nvPr>
            <p:ph type="dt" sz="half" idx="10"/>
          </p:nvPr>
        </p:nvSpPr>
        <p:spPr/>
        <p:txBody>
          <a:bodyPr/>
          <a:lstStyle/>
          <a:p>
            <a:fld id="{B78C38C9-5D2C-4ABC-810B-7499304B0035}" type="datetimeFigureOut">
              <a:rPr lang="el-GR" smtClean="0"/>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1C39433-2005-4923-BD7C-CA69F927DC68}" type="slidenum">
              <a:rPr lang="el-GR" smtClean="0"/>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hasCustomPrompt="1"/>
          </p:nvPr>
        </p:nvSpPr>
        <p:spPr>
          <a:xfrm>
            <a:off x="8724900" y="365125"/>
            <a:ext cx="2628900" cy="5811838"/>
          </a:xfrm>
        </p:spPr>
        <p:txBody>
          <a:bodyPr vert="eaVert"/>
          <a:lstStyle/>
          <a:p>
            <a:r>
              <a:rPr lang="el-GR"/>
              <a:t>Κάντε κλικ για να επεξεργαστείτε τον τίτλο υποδείγματος</a:t>
            </a:r>
            <a:endParaRPr lang="el-GR"/>
          </a:p>
        </p:txBody>
      </p:sp>
      <p:sp>
        <p:nvSpPr>
          <p:cNvPr id="3" name="Θέση κατακόρυφου κειμένου 2"/>
          <p:cNvSpPr>
            <a:spLocks noGrp="1"/>
          </p:cNvSpPr>
          <p:nvPr>
            <p:ph type="body" orient="vert" idx="1" hasCustomPrompt="1"/>
          </p:nvPr>
        </p:nvSpPr>
        <p:spPr>
          <a:xfrm>
            <a:off x="838200" y="365125"/>
            <a:ext cx="7734300" cy="5811838"/>
          </a:xfrm>
        </p:spPr>
        <p:txBody>
          <a:bodyPr vert="eaVe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l-GR"/>
          </a:p>
        </p:txBody>
      </p:sp>
      <p:sp>
        <p:nvSpPr>
          <p:cNvPr id="4" name="Θέση ημερομηνίας 3"/>
          <p:cNvSpPr>
            <a:spLocks noGrp="1"/>
          </p:cNvSpPr>
          <p:nvPr>
            <p:ph type="dt" sz="half" idx="10"/>
          </p:nvPr>
        </p:nvSpPr>
        <p:spPr/>
        <p:txBody>
          <a:bodyPr/>
          <a:lstStyle/>
          <a:p>
            <a:fld id="{B78C38C9-5D2C-4ABC-810B-7499304B0035}" type="datetimeFigureOut">
              <a:rPr lang="el-GR" smtClean="0"/>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1C39433-2005-4923-BD7C-CA69F927DC68}" type="slidenum">
              <a:rPr lang="el-GR" smtClean="0"/>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a:t>Κάντε κλικ για να επεξεργαστείτε τον τίτλο υποδείγματος</a:t>
            </a:r>
            <a:endParaRPr lang="el-GR"/>
          </a:p>
        </p:txBody>
      </p:sp>
      <p:sp>
        <p:nvSpPr>
          <p:cNvPr id="3" name="Θέση περιεχομένου 2"/>
          <p:cNvSpPr>
            <a:spLocks noGrp="1"/>
          </p:cNvSpPr>
          <p:nvPr>
            <p:ph idx="1" hasCustomPrompt="1"/>
          </p:nvPr>
        </p:nvSpPr>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l-GR"/>
          </a:p>
        </p:txBody>
      </p:sp>
      <p:sp>
        <p:nvSpPr>
          <p:cNvPr id="4" name="Θέση ημερομηνίας 3"/>
          <p:cNvSpPr>
            <a:spLocks noGrp="1"/>
          </p:cNvSpPr>
          <p:nvPr>
            <p:ph type="dt" sz="half" idx="10"/>
          </p:nvPr>
        </p:nvSpPr>
        <p:spPr/>
        <p:txBody>
          <a:bodyPr/>
          <a:lstStyle/>
          <a:p>
            <a:fld id="{B78C38C9-5D2C-4ABC-810B-7499304B0035}" type="datetimeFigureOut">
              <a:rPr lang="el-GR" smtClean="0"/>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1C39433-2005-4923-BD7C-CA69F927DC68}" type="slidenum">
              <a:rPr lang="el-GR" smtClean="0"/>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l-GR"/>
          </a:p>
        </p:txBody>
      </p:sp>
      <p:sp>
        <p:nvSpPr>
          <p:cNvPr id="3" name="Θέση κειμένου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endParaRPr lang="el-GR"/>
          </a:p>
        </p:txBody>
      </p:sp>
      <p:sp>
        <p:nvSpPr>
          <p:cNvPr id="4" name="Θέση ημερομηνίας 3"/>
          <p:cNvSpPr>
            <a:spLocks noGrp="1"/>
          </p:cNvSpPr>
          <p:nvPr>
            <p:ph type="dt" sz="half" idx="10"/>
          </p:nvPr>
        </p:nvSpPr>
        <p:spPr/>
        <p:txBody>
          <a:bodyPr/>
          <a:lstStyle/>
          <a:p>
            <a:fld id="{B78C38C9-5D2C-4ABC-810B-7499304B0035}" type="datetimeFigureOut">
              <a:rPr lang="el-GR" smtClean="0"/>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1C39433-2005-4923-BD7C-CA69F927DC68}" type="slidenum">
              <a:rPr lang="el-GR" smtClean="0"/>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a:t>Κάντε κλικ για να επεξεργαστείτε τον τίτλο υποδείγματος</a:t>
            </a:r>
            <a:endParaRPr lang="el-GR"/>
          </a:p>
        </p:txBody>
      </p:sp>
      <p:sp>
        <p:nvSpPr>
          <p:cNvPr id="3" name="Θέση περιεχομένου 2"/>
          <p:cNvSpPr>
            <a:spLocks noGrp="1"/>
          </p:cNvSpPr>
          <p:nvPr>
            <p:ph sz="half" idx="1" hasCustomPrompt="1"/>
          </p:nvPr>
        </p:nvSpPr>
        <p:spPr>
          <a:xfrm>
            <a:off x="838200" y="1825625"/>
            <a:ext cx="5181600" cy="4351338"/>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l-GR"/>
          </a:p>
        </p:txBody>
      </p:sp>
      <p:sp>
        <p:nvSpPr>
          <p:cNvPr id="4" name="Θέση περιεχομένου 3"/>
          <p:cNvSpPr>
            <a:spLocks noGrp="1"/>
          </p:cNvSpPr>
          <p:nvPr>
            <p:ph sz="half" idx="2" hasCustomPrompt="1"/>
          </p:nvPr>
        </p:nvSpPr>
        <p:spPr>
          <a:xfrm>
            <a:off x="6172200" y="1825625"/>
            <a:ext cx="5181600" cy="4351338"/>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l-GR"/>
          </a:p>
        </p:txBody>
      </p:sp>
      <p:sp>
        <p:nvSpPr>
          <p:cNvPr id="5" name="Θέση ημερομηνίας 4"/>
          <p:cNvSpPr>
            <a:spLocks noGrp="1"/>
          </p:cNvSpPr>
          <p:nvPr>
            <p:ph type="dt" sz="half" idx="10"/>
          </p:nvPr>
        </p:nvSpPr>
        <p:spPr/>
        <p:txBody>
          <a:bodyPr/>
          <a:lstStyle/>
          <a:p>
            <a:fld id="{B78C38C9-5D2C-4ABC-810B-7499304B0035}" type="datetimeFigureOut">
              <a:rPr lang="el-GR" smtClean="0"/>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1C39433-2005-4923-BD7C-CA69F927DC68}" type="slidenum">
              <a:rPr lang="el-GR" smtClean="0"/>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839788" y="365125"/>
            <a:ext cx="10515600" cy="1325563"/>
          </a:xfrm>
        </p:spPr>
        <p:txBody>
          <a:bodyPr/>
          <a:lstStyle/>
          <a:p>
            <a:r>
              <a:rPr lang="el-GR"/>
              <a:t>Κάντε κλικ για να επεξεργαστείτε τον τίτλο υποδείγματος</a:t>
            </a:r>
            <a:endParaRPr lang="el-GR"/>
          </a:p>
        </p:txBody>
      </p:sp>
      <p:sp>
        <p:nvSpPr>
          <p:cNvPr id="3" name="Θέση κειμένου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4" name="Θέση περιεχομένου 3"/>
          <p:cNvSpPr>
            <a:spLocks noGrp="1"/>
          </p:cNvSpPr>
          <p:nvPr>
            <p:ph sz="half" idx="2" hasCustomPrompt="1"/>
          </p:nvPr>
        </p:nvSpPr>
        <p:spPr>
          <a:xfrm>
            <a:off x="839788" y="2505075"/>
            <a:ext cx="5157787" cy="3684588"/>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l-GR"/>
          </a:p>
        </p:txBody>
      </p:sp>
      <p:sp>
        <p:nvSpPr>
          <p:cNvPr id="5" name="Θέση κειμένου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6" name="Θέση περιεχομένου 5"/>
          <p:cNvSpPr>
            <a:spLocks noGrp="1"/>
          </p:cNvSpPr>
          <p:nvPr>
            <p:ph sz="quarter" idx="4" hasCustomPrompt="1"/>
          </p:nvPr>
        </p:nvSpPr>
        <p:spPr>
          <a:xfrm>
            <a:off x="6172200" y="2505075"/>
            <a:ext cx="5183188" cy="3684588"/>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l-GR"/>
          </a:p>
        </p:txBody>
      </p:sp>
      <p:sp>
        <p:nvSpPr>
          <p:cNvPr id="7" name="Θέση ημερομηνίας 6"/>
          <p:cNvSpPr>
            <a:spLocks noGrp="1"/>
          </p:cNvSpPr>
          <p:nvPr>
            <p:ph type="dt" sz="half" idx="10"/>
          </p:nvPr>
        </p:nvSpPr>
        <p:spPr/>
        <p:txBody>
          <a:bodyPr/>
          <a:lstStyle/>
          <a:p>
            <a:fld id="{B78C38C9-5D2C-4ABC-810B-7499304B0035}" type="datetimeFigureOut">
              <a:rPr lang="el-GR" smtClean="0"/>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11C39433-2005-4923-BD7C-CA69F927DC68}" type="slidenum">
              <a:rPr lang="el-GR" smtClean="0"/>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a:t>Κάντε κλικ για να επεξεργαστείτε τον τίτλο υποδείγματος</a:t>
            </a:r>
            <a:endParaRPr lang="el-GR"/>
          </a:p>
        </p:txBody>
      </p:sp>
      <p:sp>
        <p:nvSpPr>
          <p:cNvPr id="3" name="Θέση ημερομηνίας 2"/>
          <p:cNvSpPr>
            <a:spLocks noGrp="1"/>
          </p:cNvSpPr>
          <p:nvPr>
            <p:ph type="dt" sz="half" idx="10"/>
          </p:nvPr>
        </p:nvSpPr>
        <p:spPr/>
        <p:txBody>
          <a:bodyPr/>
          <a:lstStyle/>
          <a:p>
            <a:fld id="{B78C38C9-5D2C-4ABC-810B-7499304B0035}" type="datetimeFigureOut">
              <a:rPr lang="el-GR" smtClean="0"/>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11C39433-2005-4923-BD7C-CA69F927DC68}" type="slidenum">
              <a:rPr lang="el-GR" smtClean="0"/>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B78C38C9-5D2C-4ABC-810B-7499304B0035}" type="datetimeFigureOut">
              <a:rPr lang="el-GR" smtClean="0"/>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11C39433-2005-4923-BD7C-CA69F927DC68}" type="slidenum">
              <a:rPr lang="el-GR" smtClean="0"/>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l-GR"/>
          </a:p>
        </p:txBody>
      </p:sp>
      <p:sp>
        <p:nvSpPr>
          <p:cNvPr id="3" name="Θέση περιεχομένου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l-GR"/>
          </a:p>
        </p:txBody>
      </p:sp>
      <p:sp>
        <p:nvSpPr>
          <p:cNvPr id="4" name="Θέση κειμένου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endParaRPr lang="el-GR"/>
          </a:p>
        </p:txBody>
      </p:sp>
      <p:sp>
        <p:nvSpPr>
          <p:cNvPr id="5" name="Θέση ημερομηνίας 4"/>
          <p:cNvSpPr>
            <a:spLocks noGrp="1"/>
          </p:cNvSpPr>
          <p:nvPr>
            <p:ph type="dt" sz="half" idx="10"/>
          </p:nvPr>
        </p:nvSpPr>
        <p:spPr/>
        <p:txBody>
          <a:bodyPr/>
          <a:lstStyle/>
          <a:p>
            <a:fld id="{B78C38C9-5D2C-4ABC-810B-7499304B0035}" type="datetimeFigureOut">
              <a:rPr lang="el-GR" smtClean="0"/>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1C39433-2005-4923-BD7C-CA69F927DC68}" type="slidenum">
              <a:rPr lang="el-GR" smtClean="0"/>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endParaRPr lang="el-GR"/>
          </a:p>
        </p:txBody>
      </p:sp>
      <p:sp>
        <p:nvSpPr>
          <p:cNvPr id="5" name="Θέση ημερομηνίας 4"/>
          <p:cNvSpPr>
            <a:spLocks noGrp="1"/>
          </p:cNvSpPr>
          <p:nvPr>
            <p:ph type="dt" sz="half" idx="10"/>
          </p:nvPr>
        </p:nvSpPr>
        <p:spPr/>
        <p:txBody>
          <a:bodyPr/>
          <a:lstStyle/>
          <a:p>
            <a:fld id="{B78C38C9-5D2C-4ABC-810B-7499304B0035}" type="datetimeFigureOut">
              <a:rPr lang="el-GR" smtClean="0"/>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1C39433-2005-4923-BD7C-CA69F927DC68}" type="slidenum">
              <a:rPr lang="el-GR" smtClean="0"/>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8C38C9-5D2C-4ABC-810B-7499304B0035}" type="datetimeFigureOut">
              <a:rPr lang="el-GR" smtClean="0"/>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C39433-2005-4923-BD7C-CA69F927DC68}" type="slidenum">
              <a:rPr lang="el-GR" smtClean="0"/>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emf"/><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6.xml"/><Relationship Id="rId4" Type="http://schemas.openxmlformats.org/officeDocument/2006/relationships/diagramColors" Target="../diagrams/colors6.xml"/><Relationship Id="rId3" Type="http://schemas.openxmlformats.org/officeDocument/2006/relationships/diagramQuickStyle" Target="../diagrams/quickStyle6.xml"/><Relationship Id="rId2" Type="http://schemas.openxmlformats.org/officeDocument/2006/relationships/diagramLayout" Target="../diagrams/layout6.xml"/><Relationship Id="rId1" Type="http://schemas.openxmlformats.org/officeDocument/2006/relationships/diagramData" Target="../diagrams/data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3.png"/><Relationship Id="rId1" Type="http://schemas.openxmlformats.org/officeDocument/2006/relationships/image" Target="../media/image7.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2.xml"/><Relationship Id="rId5" Type="http://schemas.microsoft.com/office/2007/relationships/diagramDrawing" Target="../diagrams/drawing7.xml"/><Relationship Id="rId4" Type="http://schemas.openxmlformats.org/officeDocument/2006/relationships/diagramColors" Target="../diagrams/colors7.xml"/><Relationship Id="rId3" Type="http://schemas.openxmlformats.org/officeDocument/2006/relationships/diagramQuickStyle" Target="../diagrams/quickStyle7.xml"/><Relationship Id="rId2" Type="http://schemas.openxmlformats.org/officeDocument/2006/relationships/diagramLayout" Target="../diagrams/layout7.xml"/><Relationship Id="rId1" Type="http://schemas.openxmlformats.org/officeDocument/2006/relationships/diagramData" Target="../diagrams/data7.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7.xml"/><Relationship Id="rId7" Type="http://schemas.microsoft.com/office/2007/relationships/diagramDrawing" Target="../diagrams/drawing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3" Type="http://schemas.openxmlformats.org/officeDocument/2006/relationships/diagramData" Target="../diagrams/data3.xml"/><Relationship Id="rId2" Type="http://schemas.openxmlformats.org/officeDocument/2006/relationships/image" Target="../media/image4.png"/><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7.xml"/><Relationship Id="rId5" Type="http://schemas.microsoft.com/office/2007/relationships/diagramDrawing" Target="../diagrams/drawing4.xml"/><Relationship Id="rId4" Type="http://schemas.openxmlformats.org/officeDocument/2006/relationships/diagramColors" Target="../diagrams/colors4.xml"/><Relationship Id="rId3" Type="http://schemas.openxmlformats.org/officeDocument/2006/relationships/diagramQuickStyle" Target="../diagrams/quickStyle4.xml"/><Relationship Id="rId2" Type="http://schemas.openxmlformats.org/officeDocument/2006/relationships/diagramLayout" Target="../diagrams/layout4.xml"/><Relationship Id="rId1" Type="http://schemas.openxmlformats.org/officeDocument/2006/relationships/diagramData" Target="../diagrams/data4.xml"/></Relationships>
</file>

<file path=ppt/slides/_rels/slide6.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08027" y="2694722"/>
            <a:ext cx="8271146" cy="1938992"/>
          </a:xfrm>
          <a:prstGeom prst="rect">
            <a:avLst/>
          </a:prstGeom>
          <a:noFill/>
        </p:spPr>
        <p:txBody>
          <a:bodyPr wrap="square" rtlCol="0">
            <a:spAutoFit/>
          </a:bodyPr>
          <a:lstStyle/>
          <a:p>
            <a:pPr algn="ctr"/>
            <a:r>
              <a:rPr lang="el-GR" sz="4000" b="1" dirty="0">
                <a:solidFill>
                  <a:schemeClr val="bg2">
                    <a:lumMod val="50000"/>
                  </a:schemeClr>
                </a:solidFill>
              </a:rPr>
              <a:t>Συλλογικός Προγραμματισμός</a:t>
            </a:r>
            <a:endParaRPr lang="el-GR" sz="4000" b="1" dirty="0">
              <a:solidFill>
                <a:schemeClr val="bg2">
                  <a:lumMod val="50000"/>
                </a:schemeClr>
              </a:solidFill>
            </a:endParaRPr>
          </a:p>
          <a:p>
            <a:pPr algn="ctr"/>
            <a:r>
              <a:rPr lang="el-GR" sz="4000" b="1" dirty="0">
                <a:solidFill>
                  <a:schemeClr val="bg2">
                    <a:lumMod val="50000"/>
                  </a:schemeClr>
                </a:solidFill>
              </a:rPr>
              <a:t>Εσωτερική και Εξωτερική Αξιολόγηση</a:t>
            </a:r>
            <a:br>
              <a:rPr lang="en-GB" sz="4000" b="1" dirty="0">
                <a:solidFill>
                  <a:schemeClr val="bg2">
                    <a:lumMod val="50000"/>
                  </a:schemeClr>
                </a:solidFill>
              </a:rPr>
            </a:br>
            <a:r>
              <a:rPr lang="el-GR" sz="4000" b="1" dirty="0">
                <a:solidFill>
                  <a:schemeClr val="bg2">
                    <a:lumMod val="50000"/>
                  </a:schemeClr>
                </a:solidFill>
              </a:rPr>
              <a:t>του έργου των Σχολικών Μονάδων</a:t>
            </a:r>
            <a:endParaRPr lang="el-GR" sz="4000" b="1" dirty="0">
              <a:solidFill>
                <a:schemeClr val="bg2">
                  <a:lumMod val="50000"/>
                </a:schemeClr>
              </a:solidFill>
            </a:endParaRPr>
          </a:p>
        </p:txBody>
      </p:sp>
      <p:sp>
        <p:nvSpPr>
          <p:cNvPr id="6" name="AutoShape 6"/>
          <p:cNvSpPr>
            <a:spLocks noChangeAspect="1" noChangeArrowheads="1"/>
          </p:cNvSpPr>
          <p:nvPr/>
        </p:nvSpPr>
        <p:spPr bwMode="auto">
          <a:xfrm>
            <a:off x="8349449" y="3302457"/>
            <a:ext cx="2214978" cy="221497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l-GR"/>
          </a:p>
        </p:txBody>
      </p:sp>
      <p:sp>
        <p:nvSpPr>
          <p:cNvPr id="7" name="AutoShape 8"/>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l-GR"/>
          </a:p>
        </p:txBody>
      </p:sp>
      <p:sp>
        <p:nvSpPr>
          <p:cNvPr id="8" name="AutoShape 10"/>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l-GR"/>
          </a:p>
        </p:txBody>
      </p:sp>
      <p:pic>
        <p:nvPicPr>
          <p:cNvPr id="2" name="Εικόνα 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83172" y="209231"/>
            <a:ext cx="5206513" cy="1394189"/>
          </a:xfrm>
          <a:prstGeom prst="rect">
            <a:avLst/>
          </a:prstGeom>
        </p:spPr>
      </p:pic>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97735" y="5600783"/>
            <a:ext cx="3258691" cy="99235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546019" y="153032"/>
            <a:ext cx="4501012" cy="2364681"/>
          </a:xfrm>
        </p:spPr>
        <p:txBody>
          <a:bodyPr>
            <a:normAutofit fontScale="90000"/>
          </a:bodyPr>
          <a:lstStyle/>
          <a:p>
            <a:r>
              <a:rPr lang="el-GR" b="1" dirty="0">
                <a:solidFill>
                  <a:schemeClr val="accent2">
                    <a:lumMod val="75000"/>
                  </a:schemeClr>
                </a:solidFill>
                <a:latin typeface="+mn-lt"/>
              </a:rPr>
              <a:t>Έκθεση εσωτερικής αξιολόγησης σχολείου</a:t>
            </a:r>
            <a:endParaRPr lang="el-GR" b="1" dirty="0">
              <a:solidFill>
                <a:schemeClr val="accent2">
                  <a:lumMod val="75000"/>
                </a:schemeClr>
              </a:solidFill>
              <a:latin typeface="+mn-lt"/>
            </a:endParaRPr>
          </a:p>
        </p:txBody>
      </p:sp>
      <p:graphicFrame>
        <p:nvGraphicFramePr>
          <p:cNvPr id="8" name="Πίνακας 7"/>
          <p:cNvGraphicFramePr>
            <a:graphicFrameLocks noGrp="1"/>
          </p:cNvGraphicFramePr>
          <p:nvPr/>
        </p:nvGraphicFramePr>
        <p:xfrm>
          <a:off x="1413129" y="576165"/>
          <a:ext cx="5182410" cy="1532827"/>
        </p:xfrm>
        <a:graphic>
          <a:graphicData uri="http://schemas.openxmlformats.org/drawingml/2006/table">
            <a:tbl>
              <a:tblPr firstRow="1" firstCol="1" bandRow="1"/>
              <a:tblGrid>
                <a:gridCol w="5182410"/>
              </a:tblGrid>
              <a:tr h="442063">
                <a:tc>
                  <a:txBody>
                    <a:bodyPr/>
                    <a:lstStyle/>
                    <a:p>
                      <a:pPr marL="457200" algn="ctr">
                        <a:lnSpc>
                          <a:spcPct val="107000"/>
                        </a:lnSpc>
                        <a:spcAft>
                          <a:spcPts val="0"/>
                        </a:spcAft>
                      </a:pPr>
                      <a:r>
                        <a:rPr lang="el-GR" sz="1600" b="1" dirty="0">
                          <a:effectLst/>
                          <a:latin typeface="Calibri" panose="020F0502020204030204" pitchFamily="34" charset="0"/>
                          <a:ea typeface="Times New Roman" panose="02020603050405020304" pitchFamily="18" charset="0"/>
                          <a:cs typeface="Times New Roman" panose="02020603050405020304" pitchFamily="18" charset="0"/>
                        </a:rPr>
                        <a:t>Α. ΤΑΥΤΟΤΗΤΑ ΤΗΣ ΣΧΟΛΙΚΗΣ ΜΟΝΑΔΑΣ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ctr">
                        <a:lnSpc>
                          <a:spcPct val="107000"/>
                        </a:lnSpc>
                        <a:spcAft>
                          <a:spcPts val="0"/>
                        </a:spcAft>
                      </a:pPr>
                      <a:r>
                        <a:rPr lang="el-GR" sz="1100" dirty="0">
                          <a:effectLst/>
                          <a:latin typeface="Calibri" panose="020F0502020204030204" pitchFamily="34" charset="0"/>
                          <a:ea typeface="Times New Roman" panose="02020603050405020304" pitchFamily="18" charset="0"/>
                          <a:cs typeface="Times New Roman" panose="02020603050405020304" pitchFamily="18" charset="0"/>
                        </a:rPr>
                        <a:t>(καταγράφονται συνοπτικά τα χαρακτηριστικά και οι ιδιαιτερότητες της σχολικής μονάδας, που κρίνονται σημαντικά για την αποτύπωση της εικόνας του σχολείου)</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r>
              <a:tr h="716852">
                <a:tc>
                  <a:txBody>
                    <a:bodyPr/>
                    <a:lstStyle/>
                    <a:p>
                      <a:pPr marL="457200">
                        <a:lnSpc>
                          <a:spcPct val="107000"/>
                        </a:lnSpc>
                        <a:spcAft>
                          <a:spcPts val="0"/>
                        </a:spcAft>
                      </a:pPr>
                      <a:r>
                        <a:rPr lang="el-GR" sz="9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l-GR" sz="9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l-GR" sz="9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l-GR" sz="9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l-GR" sz="9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Πίνακας 2"/>
          <p:cNvGraphicFramePr>
            <a:graphicFrameLocks noGrp="1"/>
          </p:cNvGraphicFramePr>
          <p:nvPr/>
        </p:nvGraphicFramePr>
        <p:xfrm>
          <a:off x="1413129" y="3078561"/>
          <a:ext cx="5182410" cy="2697639"/>
        </p:xfrm>
        <a:graphic>
          <a:graphicData uri="http://schemas.openxmlformats.org/drawingml/2006/table">
            <a:tbl>
              <a:tblPr firstRow="1" firstCol="1" bandRow="1"/>
              <a:tblGrid>
                <a:gridCol w="5182410"/>
              </a:tblGrid>
              <a:tr h="349480">
                <a:tc>
                  <a:txBody>
                    <a:bodyPr/>
                    <a:lstStyle/>
                    <a:p>
                      <a:pPr algn="ctr">
                        <a:lnSpc>
                          <a:spcPct val="107000"/>
                        </a:lnSpc>
                        <a:spcAft>
                          <a:spcPts val="0"/>
                        </a:spcAft>
                      </a:pPr>
                      <a:r>
                        <a:rPr lang="el-GR" sz="1800" b="1">
                          <a:effectLst/>
                          <a:latin typeface="Calibri" panose="020F0502020204030204" pitchFamily="34" charset="0"/>
                          <a:cs typeface="Calibri" panose="020F0502020204030204" pitchFamily="34" charset="0"/>
                        </a:rPr>
                        <a:t>Παιδαγωγική και μαθησιακή λειτουργία</a:t>
                      </a:r>
                      <a:endParaRPr lang="el-GR" sz="18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r>
              <a:tr h="298225">
                <a:tc>
                  <a:txBody>
                    <a:bodyPr/>
                    <a:lstStyle/>
                    <a:p>
                      <a:pPr marL="200660">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Θετικά σημεία</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762">
                <a:tc>
                  <a:txBody>
                    <a:bodyPr/>
                    <a:lstStyle/>
                    <a:p>
                      <a:pPr marL="200660">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480">
                <a:tc>
                  <a:txBody>
                    <a:bodyPr/>
                    <a:lstStyle/>
                    <a:p>
                      <a:pPr algn="ctr">
                        <a:lnSpc>
                          <a:spcPct val="107000"/>
                        </a:lnSpc>
                        <a:spcAft>
                          <a:spcPts val="0"/>
                        </a:spcAft>
                      </a:pPr>
                      <a:r>
                        <a:rPr lang="el-GR" sz="1800" b="1">
                          <a:effectLst/>
                          <a:latin typeface="Calibri" panose="020F0502020204030204" pitchFamily="34" charset="0"/>
                          <a:ea typeface="Calibri" panose="020F0502020204030204" pitchFamily="34" charset="0"/>
                          <a:cs typeface="Calibri" panose="020F0502020204030204" pitchFamily="34" charset="0"/>
                        </a:rPr>
                        <a:t>Διοικητική λειτουργία</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r>
              <a:tr h="262053">
                <a:tc>
                  <a:txBody>
                    <a:bodyPr/>
                    <a:lstStyle/>
                    <a:p>
                      <a:pPr marL="200660">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Θετικά σημεία</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053">
                <a:tc>
                  <a:txBody>
                    <a:bodyPr/>
                    <a:lstStyle/>
                    <a:p>
                      <a:pPr marL="200660">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480">
                <a:tc>
                  <a:txBody>
                    <a:bodyPr/>
                    <a:lstStyle/>
                    <a:p>
                      <a:pPr algn="ctr">
                        <a:lnSpc>
                          <a:spcPct val="107000"/>
                        </a:lnSpc>
                        <a:spcAft>
                          <a:spcPts val="0"/>
                        </a:spcAft>
                      </a:pPr>
                      <a:r>
                        <a:rPr lang="el-GR" sz="1800" b="1">
                          <a:effectLst/>
                          <a:latin typeface="Calibri" panose="020F0502020204030204" pitchFamily="34" charset="0"/>
                          <a:ea typeface="Calibri" panose="020F0502020204030204" pitchFamily="34" charset="0"/>
                          <a:cs typeface="Calibri" panose="020F0502020204030204" pitchFamily="34" charset="0"/>
                        </a:rPr>
                        <a:t>Επαγγελματική ανάπτυξη των εκπαιδευτικών</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r>
              <a:tr h="262053">
                <a:tc>
                  <a:txBody>
                    <a:bodyPr/>
                    <a:lstStyle/>
                    <a:p>
                      <a:pPr marL="200660">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Θετικά σημεία</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053">
                <a:tc>
                  <a:txBody>
                    <a:bodyPr/>
                    <a:lstStyle/>
                    <a:p>
                      <a:pPr marL="200660">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TextBox 11"/>
          <p:cNvSpPr txBox="1"/>
          <p:nvPr/>
        </p:nvSpPr>
        <p:spPr>
          <a:xfrm>
            <a:off x="8169901" y="4559228"/>
            <a:ext cx="3877130" cy="646331"/>
          </a:xfrm>
          <a:prstGeom prst="rect">
            <a:avLst/>
          </a:prstGeom>
          <a:noFill/>
        </p:spPr>
        <p:txBody>
          <a:bodyPr wrap="square" rtlCol="0">
            <a:spAutoFit/>
          </a:bodyPr>
          <a:lstStyle/>
          <a:p>
            <a:pPr algn="ctr"/>
            <a:r>
              <a:rPr lang="el-GR" dirty="0">
                <a:ln w="0"/>
                <a:solidFill>
                  <a:schemeClr val="bg1">
                    <a:lumMod val="50000"/>
                  </a:schemeClr>
                </a:solidFill>
                <a:effectLst>
                  <a:outerShdw blurRad="38100" dist="19050" dir="2700000" algn="tl" rotWithShape="0">
                    <a:schemeClr val="dk1">
                      <a:alpha val="40000"/>
                    </a:schemeClr>
                  </a:outerShdw>
                </a:effectLst>
              </a:rPr>
              <a:t>Δημοσιεύεται στην ιστοσελίδα του σχολείου</a:t>
            </a:r>
            <a:endParaRPr lang="el-GR" dirty="0">
              <a:ln w="0"/>
              <a:solidFill>
                <a:schemeClr val="bg1">
                  <a:lumMod val="50000"/>
                </a:schemeClr>
              </a:solidFill>
              <a:effectLst>
                <a:outerShdw blurRad="38100" dist="19050" dir="2700000" algn="tl" rotWithShape="0">
                  <a:schemeClr val="dk1">
                    <a:alpha val="40000"/>
                  </a:schemeClr>
                </a:outerShdw>
              </a:effectLst>
            </a:endParaRPr>
          </a:p>
        </p:txBody>
      </p:sp>
      <p:pic>
        <p:nvPicPr>
          <p:cNvPr id="5" name="Εικόνα 4"/>
          <p:cNvPicPr>
            <a:picLocks noChangeAspect="1"/>
          </p:cNvPicPr>
          <p:nvPr/>
        </p:nvPicPr>
        <p:blipFill>
          <a:blip r:embed="rId1"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418358" y="2517713"/>
            <a:ext cx="1995470" cy="1525589"/>
          </a:xfrm>
          <a:prstGeom prst="rect">
            <a:avLst/>
          </a:prstGeom>
        </p:spPr>
      </p:pic>
      <p:sp>
        <p:nvSpPr>
          <p:cNvPr id="9" name="Ορθογώνιο 8"/>
          <p:cNvSpPr/>
          <p:nvPr/>
        </p:nvSpPr>
        <p:spPr>
          <a:xfrm>
            <a:off x="1594518" y="2517713"/>
            <a:ext cx="4819632" cy="338554"/>
          </a:xfrm>
          <a:prstGeom prst="rect">
            <a:avLst/>
          </a:prstGeom>
        </p:spPr>
        <p:txBody>
          <a:bodyPr wrap="square">
            <a:spAutoFit/>
          </a:bodyPr>
          <a:lstStyle/>
          <a:p>
            <a:r>
              <a:rPr lang="el-GR" sz="1600" b="1" dirty="0">
                <a:latin typeface="Calibri" panose="020F0502020204030204" pitchFamily="34" charset="0"/>
                <a:ea typeface="Calibri" panose="020F0502020204030204" pitchFamily="34" charset="0"/>
                <a:cs typeface="Times New Roman" panose="02020603050405020304" pitchFamily="18" charset="0"/>
              </a:rPr>
              <a:t>Β. ΑΠΟΤΙΜΗΣΗ ΤΟΥ ΕΡΓΟΥ ΤΟΥ ΣΧΟΛΕΙΟΥ</a:t>
            </a:r>
            <a:endParaRPr lang="el-GR"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38329" y="155787"/>
            <a:ext cx="11429999" cy="1234102"/>
          </a:xfrm>
        </p:spPr>
        <p:txBody>
          <a:bodyPr>
            <a:normAutofit/>
          </a:bodyPr>
          <a:lstStyle/>
          <a:p>
            <a:r>
              <a:rPr lang="el-GR" sz="4200" b="1" dirty="0">
                <a:solidFill>
                  <a:schemeClr val="accent2">
                    <a:lumMod val="75000"/>
                  </a:schemeClr>
                </a:solidFill>
                <a:latin typeface="+mn-lt"/>
              </a:rPr>
              <a:t>2. Συλλογικός Προγραμματισμός</a:t>
            </a:r>
            <a:endParaRPr lang="el-GR" sz="4200" b="1" dirty="0">
              <a:solidFill>
                <a:schemeClr val="accent2">
                  <a:lumMod val="75000"/>
                </a:schemeClr>
              </a:solidFill>
              <a:latin typeface="+mn-lt"/>
            </a:endParaRPr>
          </a:p>
        </p:txBody>
      </p:sp>
      <p:sp>
        <p:nvSpPr>
          <p:cNvPr id="3" name="Θέση περιεχομένου 2"/>
          <p:cNvSpPr>
            <a:spLocks noGrp="1"/>
          </p:cNvSpPr>
          <p:nvPr>
            <p:ph idx="1"/>
          </p:nvPr>
        </p:nvSpPr>
        <p:spPr>
          <a:xfrm>
            <a:off x="291206" y="1389889"/>
            <a:ext cx="10847832" cy="4351338"/>
          </a:xfrm>
        </p:spPr>
        <p:txBody>
          <a:bodyPr>
            <a:normAutofit lnSpcReduction="10000"/>
          </a:bodyPr>
          <a:lstStyle/>
          <a:p>
            <a:pPr marL="0" indent="0">
              <a:buNone/>
            </a:pPr>
            <a:r>
              <a:rPr lang="el-GR" dirty="0"/>
              <a:t> </a:t>
            </a:r>
            <a:r>
              <a:rPr lang="el-GR" b="1" dirty="0"/>
              <a:t>Σε συνεδρίασή του ο Σύλλογος Διδασκόντων </a:t>
            </a:r>
            <a:r>
              <a:rPr lang="el-GR" dirty="0">
                <a:solidFill>
                  <a:schemeClr val="accent2">
                    <a:lumMod val="75000"/>
                  </a:schemeClr>
                </a:solidFill>
              </a:rPr>
              <a:t>(έως 10 Οκτωβρίου)</a:t>
            </a:r>
            <a:endParaRPr lang="el-GR" dirty="0">
              <a:solidFill>
                <a:schemeClr val="accent2">
                  <a:lumMod val="75000"/>
                </a:schemeClr>
              </a:solidFill>
            </a:endParaRPr>
          </a:p>
          <a:p>
            <a:pPr algn="just">
              <a:lnSpc>
                <a:spcPct val="115000"/>
              </a:lnSpc>
            </a:pPr>
            <a:r>
              <a:rPr lang="el-GR" dirty="0">
                <a:latin typeface="Calibri" panose="020F0502020204030204" pitchFamily="34" charset="0"/>
                <a:ea typeface="Calibri" panose="020F0502020204030204" pitchFamily="34" charset="0"/>
                <a:cs typeface="Calibri" panose="020F0502020204030204" pitchFamily="34" charset="0"/>
              </a:rPr>
              <a:t>συζητά σχετικά με τους στόχους βελτίωσης του σχολείου και θέτει προτεραιότητες</a:t>
            </a:r>
            <a:endParaRPr lang="el-GR" dirty="0">
              <a:latin typeface="Calibri" panose="020F0502020204030204" pitchFamily="34" charset="0"/>
              <a:ea typeface="Calibri" panose="020F0502020204030204" pitchFamily="34" charset="0"/>
              <a:cs typeface="Calibri" panose="020F0502020204030204" pitchFamily="34" charset="0"/>
            </a:endParaRPr>
          </a:p>
          <a:p>
            <a:pPr algn="just">
              <a:lnSpc>
                <a:spcPct val="115000"/>
              </a:lnSpc>
            </a:pPr>
            <a:r>
              <a:rPr lang="el-GR" dirty="0">
                <a:latin typeface="Calibri" panose="020F0502020204030204" pitchFamily="34" charset="0"/>
                <a:ea typeface="Calibri" panose="020F0502020204030204" pitchFamily="34" charset="0"/>
                <a:cs typeface="Calibri" panose="020F0502020204030204" pitchFamily="34" charset="0"/>
              </a:rPr>
              <a:t>προτείνει </a:t>
            </a:r>
            <a:r>
              <a:rPr lang="el-GR" b="1" dirty="0">
                <a:solidFill>
                  <a:schemeClr val="accent2">
                    <a:lumMod val="75000"/>
                  </a:schemeClr>
                </a:solidFill>
                <a:latin typeface="Calibri" panose="020F0502020204030204" pitchFamily="34" charset="0"/>
                <a:ea typeface="Calibri" panose="020F0502020204030204" pitchFamily="34" charset="0"/>
                <a:cs typeface="Calibri" panose="020F0502020204030204" pitchFamily="34" charset="0"/>
              </a:rPr>
              <a:t>Σχέδια Δράσης </a:t>
            </a:r>
            <a:r>
              <a:rPr lang="el-GR" dirty="0">
                <a:latin typeface="Calibri" panose="020F0502020204030204" pitchFamily="34" charset="0"/>
                <a:ea typeface="Calibri" panose="020F0502020204030204" pitchFamily="34" charset="0"/>
                <a:cs typeface="Calibri" panose="020F0502020204030204" pitchFamily="34" charset="0"/>
              </a:rPr>
              <a:t>βελτίωσης, λαμβάνοντας υπόψη τον αριθμό των εκπαιδευτικών του σχολείου</a:t>
            </a:r>
            <a:endParaRPr lang="el-GR" dirty="0">
              <a:latin typeface="Calibri" panose="020F0502020204030204" pitchFamily="34" charset="0"/>
              <a:ea typeface="Calibri" panose="020F0502020204030204" pitchFamily="34" charset="0"/>
              <a:cs typeface="Calibri" panose="020F0502020204030204" pitchFamily="34" charset="0"/>
            </a:endParaRPr>
          </a:p>
          <a:p>
            <a:pPr algn="just">
              <a:lnSpc>
                <a:spcPct val="115000"/>
              </a:lnSpc>
            </a:pPr>
            <a:r>
              <a:rPr lang="el-GR" dirty="0">
                <a:latin typeface="Calibri" panose="020F0502020204030204" pitchFamily="34" charset="0"/>
                <a:ea typeface="Calibri" panose="020F0502020204030204" pitchFamily="34" charset="0"/>
                <a:cs typeface="Calibri" panose="020F0502020204030204" pitchFamily="34" charset="0"/>
              </a:rPr>
              <a:t>συγκροτεί </a:t>
            </a:r>
            <a:r>
              <a:rPr lang="el-GR" b="1" dirty="0">
                <a:solidFill>
                  <a:schemeClr val="accent2">
                    <a:lumMod val="75000"/>
                  </a:schemeClr>
                </a:solidFill>
                <a:latin typeface="Calibri" panose="020F0502020204030204" pitchFamily="34" charset="0"/>
                <a:ea typeface="Calibri" panose="020F0502020204030204" pitchFamily="34" charset="0"/>
                <a:cs typeface="Calibri" panose="020F0502020204030204" pitchFamily="34" charset="0"/>
              </a:rPr>
              <a:t>Ομάδες</a:t>
            </a:r>
            <a:r>
              <a:rPr lang="el-GR" dirty="0">
                <a:solidFill>
                  <a:schemeClr val="accent2">
                    <a:lumMod val="75000"/>
                  </a:schemeClr>
                </a:solidFill>
                <a:latin typeface="Calibri" panose="020F0502020204030204" pitchFamily="34" charset="0"/>
                <a:ea typeface="Calibri" panose="020F0502020204030204" pitchFamily="34" charset="0"/>
                <a:cs typeface="Calibri" panose="020F0502020204030204" pitchFamily="34" charset="0"/>
              </a:rPr>
              <a:t> </a:t>
            </a:r>
            <a:r>
              <a:rPr lang="el-GR" b="1" dirty="0">
                <a:solidFill>
                  <a:schemeClr val="accent2">
                    <a:lumMod val="75000"/>
                  </a:schemeClr>
                </a:solidFill>
                <a:latin typeface="Calibri" panose="020F0502020204030204" pitchFamily="34" charset="0"/>
                <a:ea typeface="Calibri" panose="020F0502020204030204" pitchFamily="34" charset="0"/>
                <a:cs typeface="Calibri" panose="020F0502020204030204" pitchFamily="34" charset="0"/>
              </a:rPr>
              <a:t>Δράσης</a:t>
            </a:r>
            <a:r>
              <a:rPr lang="el-GR" dirty="0">
                <a:solidFill>
                  <a:schemeClr val="accent2">
                    <a:lumMod val="75000"/>
                  </a:schemeClr>
                </a:solidFill>
                <a:latin typeface="Calibri" panose="020F0502020204030204" pitchFamily="34" charset="0"/>
                <a:ea typeface="Calibri" panose="020F0502020204030204" pitchFamily="34" charset="0"/>
                <a:cs typeface="Calibri" panose="020F0502020204030204" pitchFamily="34" charset="0"/>
              </a:rPr>
              <a:t> </a:t>
            </a:r>
            <a:r>
              <a:rPr lang="el-GR" dirty="0">
                <a:latin typeface="Calibri" panose="020F0502020204030204" pitchFamily="34" charset="0"/>
                <a:ea typeface="Calibri" panose="020F0502020204030204" pitchFamily="34" charset="0"/>
                <a:cs typeface="Calibri" panose="020F0502020204030204" pitchFamily="34" charset="0"/>
              </a:rPr>
              <a:t>(2-5 εκπ/κών) για την ανάπτυξη και υλοποίησή τους</a:t>
            </a:r>
            <a:endParaRPr lang="el-GR" dirty="0">
              <a:latin typeface="Calibri" panose="020F0502020204030204" pitchFamily="34" charset="0"/>
              <a:ea typeface="Calibri" panose="020F0502020204030204" pitchFamily="34" charset="0"/>
              <a:cs typeface="Calibri" panose="020F0502020204030204" pitchFamily="34" charset="0"/>
            </a:endParaRPr>
          </a:p>
          <a:p>
            <a:pPr algn="just">
              <a:lnSpc>
                <a:spcPct val="115000"/>
              </a:lnSpc>
            </a:pPr>
            <a:r>
              <a:rPr lang="el-GR" dirty="0">
                <a:latin typeface="Calibri" panose="020F0502020204030204" pitchFamily="34" charset="0"/>
                <a:ea typeface="Calibri" panose="020F0502020204030204" pitchFamily="34" charset="0"/>
                <a:cs typeface="Calibri" panose="020F0502020204030204" pitchFamily="34" charset="0"/>
              </a:rPr>
              <a:t>καταχωρεί τους </a:t>
            </a:r>
            <a:r>
              <a:rPr lang="el-GR" b="1" dirty="0">
                <a:solidFill>
                  <a:schemeClr val="accent2">
                    <a:lumMod val="75000"/>
                  </a:schemeClr>
                </a:solidFill>
                <a:latin typeface="Calibri" panose="020F0502020204030204" pitchFamily="34" charset="0"/>
                <a:ea typeface="Calibri" panose="020F0502020204030204" pitchFamily="34" charset="0"/>
                <a:cs typeface="Calibri" panose="020F0502020204030204" pitchFamily="34" charset="0"/>
              </a:rPr>
              <a:t>ΤΙΤΛΟΥΣ</a:t>
            </a:r>
            <a:r>
              <a:rPr lang="el-GR" dirty="0">
                <a:latin typeface="Calibri" panose="020F0502020204030204" pitchFamily="34" charset="0"/>
                <a:ea typeface="Calibri" panose="020F0502020204030204" pitchFamily="34" charset="0"/>
                <a:cs typeface="Calibri" panose="020F0502020204030204" pitchFamily="34" charset="0"/>
              </a:rPr>
              <a:t> στην </a:t>
            </a:r>
            <a:r>
              <a:rPr lang="el-GR" dirty="0" smtClean="0">
                <a:latin typeface="Calibri" panose="020F0502020204030204" pitchFamily="34" charset="0"/>
                <a:ea typeface="Calibri" panose="020F0502020204030204" pitchFamily="34" charset="0"/>
                <a:cs typeface="Calibri" panose="020F0502020204030204" pitchFamily="34" charset="0"/>
              </a:rPr>
              <a:t>Πλατφόρμα </a:t>
            </a:r>
            <a:r>
              <a:rPr lang="el-GR" dirty="0" smtClean="0">
                <a:solidFill>
                  <a:schemeClr val="accent2">
                    <a:lumMod val="75000"/>
                  </a:schemeClr>
                </a:solidFill>
                <a:latin typeface="Calibri" panose="020F0502020204030204" pitchFamily="34" charset="0"/>
                <a:ea typeface="Calibri" panose="020F0502020204030204" pitchFamily="34" charset="0"/>
                <a:cs typeface="Calibri" panose="020F0502020204030204" pitchFamily="34" charset="0"/>
              </a:rPr>
              <a:t>(έως 20 Οκτωβρίου)</a:t>
            </a:r>
            <a:endParaRPr lang="el-GR" dirty="0">
              <a:latin typeface="Calibri" panose="020F0502020204030204" pitchFamily="34" charset="0"/>
              <a:ea typeface="Calibri" panose="020F0502020204030204" pitchFamily="34" charset="0"/>
              <a:cs typeface="Calibri" panose="020F0502020204030204" pitchFamily="34" charset="0"/>
            </a:endParaRPr>
          </a:p>
          <a:p>
            <a:pPr marL="357505" indent="0">
              <a:buNone/>
            </a:pPr>
            <a:endParaRPr lang="el-GR" dirty="0"/>
          </a:p>
        </p:txBody>
      </p:sp>
      <p:pic>
        <p:nvPicPr>
          <p:cNvPr id="5" name="Εικόνα 6"/>
          <p:cNvPicPr>
            <a:picLocks noChangeAspect="1"/>
          </p:cNvPicPr>
          <p:nvPr/>
        </p:nvPicPr>
        <p:blipFill>
          <a:blip r:embed="rId1"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363916" y="5517012"/>
            <a:ext cx="1550243" cy="1185201"/>
          </a:xfrm>
          <a:prstGeom prst="rect">
            <a:avLst/>
          </a:prstGeom>
        </p:spPr>
      </p:pic>
      <p:sp>
        <p:nvSpPr>
          <p:cNvPr id="6" name="TextBox 5"/>
          <p:cNvSpPr txBox="1"/>
          <p:nvPr/>
        </p:nvSpPr>
        <p:spPr>
          <a:xfrm>
            <a:off x="6096000" y="6190097"/>
            <a:ext cx="3877130" cy="646331"/>
          </a:xfrm>
          <a:prstGeom prst="rect">
            <a:avLst/>
          </a:prstGeom>
          <a:noFill/>
        </p:spPr>
        <p:txBody>
          <a:bodyPr wrap="square" rtlCol="0">
            <a:spAutoFit/>
          </a:bodyPr>
          <a:lstStyle/>
          <a:p>
            <a:pPr algn="ctr"/>
            <a:r>
              <a:rPr lang="el-GR" dirty="0">
                <a:ln w="0"/>
                <a:solidFill>
                  <a:schemeClr val="bg1">
                    <a:lumMod val="50000"/>
                  </a:schemeClr>
                </a:solidFill>
                <a:effectLst>
                  <a:outerShdw blurRad="38100" dist="19050" dir="2700000" algn="tl" rotWithShape="0">
                    <a:schemeClr val="dk1">
                      <a:alpha val="40000"/>
                    </a:schemeClr>
                  </a:outerShdw>
                </a:effectLst>
              </a:rPr>
              <a:t>Δημοσιεύεται στην ιστοσελίδα του σχολείου</a:t>
            </a:r>
            <a:endParaRPr lang="el-GR" dirty="0">
              <a:ln w="0"/>
              <a:solidFill>
                <a:schemeClr val="bg1">
                  <a:lumMod val="50000"/>
                </a:schemeClr>
              </a:solidFill>
              <a:effectLst>
                <a:outerShdw blurRad="38100" dist="19050" dir="2700000" algn="tl" rotWithShape="0">
                  <a:schemeClr val="dk1">
                    <a:alpha val="40000"/>
                  </a:scheme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37975" y="2470869"/>
            <a:ext cx="11800272" cy="3458796"/>
          </a:xfrm>
        </p:spPr>
        <p:txBody>
          <a:bodyPr>
            <a:noAutofit/>
          </a:bodyPr>
          <a:lstStyle/>
          <a:p>
            <a:pPr algn="just">
              <a:lnSpc>
                <a:spcPct val="170000"/>
              </a:lnSpc>
              <a:spcBef>
                <a:spcPts val="0"/>
              </a:spcBef>
              <a:buFont typeface="Wingdings" panose="05000000000000000000" pitchFamily="2" charset="2"/>
              <a:buChar char="ü"/>
            </a:pPr>
            <a:r>
              <a:rPr lang="el-GR" b="1" dirty="0"/>
              <a:t>Κάθε εκπαιδευτικός συμμετέχει σε </a:t>
            </a:r>
            <a:r>
              <a:rPr lang="el-GR" b="1" dirty="0">
                <a:solidFill>
                  <a:schemeClr val="accent2">
                    <a:lumMod val="75000"/>
                  </a:schemeClr>
                </a:solidFill>
              </a:rPr>
              <a:t>μία (1) </a:t>
            </a:r>
            <a:r>
              <a:rPr lang="el-GR" b="1" dirty="0"/>
              <a:t>Ομάδα Δράσης</a:t>
            </a:r>
            <a:endParaRPr lang="el-GR" b="1" dirty="0"/>
          </a:p>
          <a:p>
            <a:pPr>
              <a:lnSpc>
                <a:spcPct val="170000"/>
              </a:lnSpc>
              <a:spcBef>
                <a:spcPts val="0"/>
              </a:spcBef>
              <a:buFont typeface="Wingdings" panose="05000000000000000000" pitchFamily="2" charset="2"/>
              <a:buChar char="ü"/>
            </a:pPr>
            <a:r>
              <a:rPr lang="el-GR" b="1" dirty="0"/>
              <a:t>Κάθε Ομάδα αποτυπώνει τον σχεδιασμό της στη </a:t>
            </a:r>
            <a:r>
              <a:rPr lang="el-GR" b="1" dirty="0">
                <a:solidFill>
                  <a:schemeClr val="accent2">
                    <a:lumMod val="75000"/>
                  </a:schemeClr>
                </a:solidFill>
              </a:rPr>
              <a:t>Φόρμα Αποτύπωσης Σ.Δ</a:t>
            </a:r>
            <a:r>
              <a:rPr lang="el-GR" b="1" dirty="0" smtClean="0">
                <a:solidFill>
                  <a:schemeClr val="accent2">
                    <a:lumMod val="75000"/>
                  </a:schemeClr>
                </a:solidFill>
              </a:rPr>
              <a:t>.</a:t>
            </a:r>
            <a:endParaRPr lang="el-GR" b="1" dirty="0"/>
          </a:p>
          <a:p>
            <a:pPr marL="971550" lvl="1" indent="-514350">
              <a:lnSpc>
                <a:spcPct val="170000"/>
              </a:lnSpc>
              <a:spcBef>
                <a:spcPts val="0"/>
              </a:spcBef>
              <a:buFont typeface="+mj-lt"/>
              <a:buAutoNum type="arabicPeriod"/>
            </a:pPr>
            <a:r>
              <a:rPr lang="el-GR" sz="2800" b="1" dirty="0">
                <a:solidFill>
                  <a:schemeClr val="accent2">
                    <a:lumMod val="75000"/>
                  </a:schemeClr>
                </a:solidFill>
              </a:rPr>
              <a:t>Σχεδιασμός</a:t>
            </a:r>
            <a:endParaRPr lang="el-GR" sz="2800" b="1" dirty="0">
              <a:solidFill>
                <a:schemeClr val="accent2">
                  <a:lumMod val="75000"/>
                </a:schemeClr>
              </a:solidFill>
            </a:endParaRPr>
          </a:p>
          <a:p>
            <a:pPr marL="971550" lvl="1" indent="-514350">
              <a:lnSpc>
                <a:spcPct val="170000"/>
              </a:lnSpc>
              <a:spcBef>
                <a:spcPts val="0"/>
              </a:spcBef>
              <a:buFont typeface="+mj-lt"/>
              <a:buAutoNum type="arabicPeriod"/>
            </a:pPr>
            <a:r>
              <a:rPr lang="el-GR" sz="2800" b="1" dirty="0">
                <a:solidFill>
                  <a:schemeClr val="accent2">
                    <a:lumMod val="75000"/>
                  </a:schemeClr>
                </a:solidFill>
              </a:rPr>
              <a:t>Πορεία Υλοποίησης</a:t>
            </a:r>
            <a:endParaRPr lang="el-GR" sz="2800" b="1" dirty="0">
              <a:solidFill>
                <a:schemeClr val="accent2">
                  <a:lumMod val="75000"/>
                </a:schemeClr>
              </a:solidFill>
            </a:endParaRPr>
          </a:p>
          <a:p>
            <a:pPr marL="971550" lvl="1" indent="-514350">
              <a:lnSpc>
                <a:spcPct val="170000"/>
              </a:lnSpc>
              <a:spcBef>
                <a:spcPts val="0"/>
              </a:spcBef>
              <a:buFont typeface="+mj-lt"/>
              <a:buAutoNum type="arabicPeriod"/>
            </a:pPr>
            <a:r>
              <a:rPr lang="el-GR" sz="2800" b="1" dirty="0">
                <a:solidFill>
                  <a:schemeClr val="accent2">
                    <a:lumMod val="75000"/>
                  </a:schemeClr>
                </a:solidFill>
              </a:rPr>
              <a:t>Αποτίμηση</a:t>
            </a:r>
            <a:endParaRPr lang="el-GR" sz="2800" dirty="0">
              <a:solidFill>
                <a:schemeClr val="accent2">
                  <a:lumMod val="75000"/>
                </a:schemeClr>
              </a:solidFill>
            </a:endParaRPr>
          </a:p>
        </p:txBody>
      </p:sp>
      <p:sp>
        <p:nvSpPr>
          <p:cNvPr id="13" name="TextBox 12"/>
          <p:cNvSpPr txBox="1"/>
          <p:nvPr/>
        </p:nvSpPr>
        <p:spPr>
          <a:xfrm>
            <a:off x="5263967" y="373711"/>
            <a:ext cx="5669625" cy="1015663"/>
          </a:xfrm>
          <a:prstGeom prst="rect">
            <a:avLst/>
          </a:prstGeom>
          <a:noFill/>
        </p:spPr>
        <p:txBody>
          <a:bodyPr wrap="square" rtlCol="0">
            <a:spAutoFit/>
          </a:bodyPr>
          <a:lstStyle/>
          <a:p>
            <a:pPr algn="ctr"/>
            <a:r>
              <a:rPr lang="el-GR" sz="6000" b="1" dirty="0">
                <a:solidFill>
                  <a:schemeClr val="bg2">
                    <a:lumMod val="50000"/>
                  </a:schemeClr>
                </a:solidFill>
              </a:rPr>
              <a:t>Ομάδες Δράσης</a:t>
            </a:r>
            <a:endParaRPr lang="el-GR" sz="6000" b="1" dirty="0">
              <a:solidFill>
                <a:schemeClr val="bg2">
                  <a:lumMod val="50000"/>
                </a:schemeClr>
              </a:solidFill>
            </a:endParaRPr>
          </a:p>
        </p:txBody>
      </p:sp>
      <p:sp>
        <p:nvSpPr>
          <p:cNvPr id="4" name="TextBox 3"/>
          <p:cNvSpPr txBox="1"/>
          <p:nvPr/>
        </p:nvSpPr>
        <p:spPr>
          <a:xfrm>
            <a:off x="7394036" y="3830935"/>
            <a:ext cx="1409488" cy="369332"/>
          </a:xfrm>
          <a:prstGeom prst="rect">
            <a:avLst/>
          </a:prstGeom>
          <a:noFill/>
        </p:spPr>
        <p:txBody>
          <a:bodyPr wrap="none" rtlCol="0">
            <a:spAutoFit/>
          </a:bodyPr>
          <a:lstStyle/>
          <a:p>
            <a:r>
              <a:rPr lang="el-GR" dirty="0">
                <a:solidFill>
                  <a:schemeClr val="bg1"/>
                </a:solidFill>
              </a:rPr>
              <a:t>Υποχρεωτικά</a:t>
            </a:r>
            <a:endParaRPr lang="el-GR" dirty="0">
              <a:solidFill>
                <a:schemeClr val="bg1"/>
              </a:solidFill>
            </a:endParaRPr>
          </a:p>
        </p:txBody>
      </p:sp>
      <p:sp>
        <p:nvSpPr>
          <p:cNvPr id="12" name="TextBox 11"/>
          <p:cNvSpPr txBox="1"/>
          <p:nvPr/>
        </p:nvSpPr>
        <p:spPr>
          <a:xfrm>
            <a:off x="8446476" y="6298855"/>
            <a:ext cx="3745524" cy="369332"/>
          </a:xfrm>
          <a:prstGeom prst="rect">
            <a:avLst/>
          </a:prstGeom>
          <a:noFill/>
        </p:spPr>
        <p:txBody>
          <a:bodyPr wrap="square" rtlCol="0">
            <a:spAutoFit/>
          </a:bodyPr>
          <a:lstStyle/>
          <a:p>
            <a:pPr algn="ctr"/>
            <a:r>
              <a:rPr lang="el-GR" sz="1800" b="1" dirty="0">
                <a:solidFill>
                  <a:schemeClr val="bg2">
                    <a:lumMod val="50000"/>
                  </a:schemeClr>
                </a:solidFill>
              </a:rPr>
              <a:t>Φόρμα Αποτύπωσης Σχεδίου Δράσης</a:t>
            </a:r>
            <a:endParaRPr lang="el-GR" sz="1800" b="1" dirty="0">
              <a:solidFill>
                <a:schemeClr val="bg2">
                  <a:lumMod val="50000"/>
                </a:schemeClr>
              </a:solidFill>
            </a:endParaRPr>
          </a:p>
        </p:txBody>
      </p:sp>
      <p:pic>
        <p:nvPicPr>
          <p:cNvPr id="14" name="Εικόνα 6"/>
          <p:cNvPicPr>
            <a:picLocks noChangeAspect="1"/>
          </p:cNvPicPr>
          <p:nvPr/>
        </p:nvPicPr>
        <p:blipFill>
          <a:blip r:embed="rId1"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9676381" y="4514421"/>
            <a:ext cx="2137326" cy="1634041"/>
          </a:xfrm>
          <a:prstGeom prst="rect">
            <a:avLst/>
          </a:prstGeom>
        </p:spPr>
      </p:pic>
      <p:pic>
        <p:nvPicPr>
          <p:cNvPr id="8" name="Εικόνα 7"/>
          <p:cNvPicPr>
            <a:picLocks noChangeAspect="1"/>
          </p:cNvPicPr>
          <p:nvPr/>
        </p:nvPicPr>
        <p:blipFill>
          <a:blip r:embed="rId2"/>
          <a:stretch>
            <a:fillRect/>
          </a:stretch>
        </p:blipFill>
        <p:spPr>
          <a:xfrm>
            <a:off x="137975" y="210025"/>
            <a:ext cx="2776174" cy="179294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874852" y="127783"/>
            <a:ext cx="7258032" cy="573096"/>
          </a:xfrm>
        </p:spPr>
        <p:txBody>
          <a:bodyPr>
            <a:normAutofit/>
          </a:bodyPr>
          <a:lstStyle/>
          <a:p>
            <a:pPr algn="ctr"/>
            <a:r>
              <a:rPr lang="el-GR" sz="3200" b="1" dirty="0">
                <a:latin typeface="+mn-lt"/>
              </a:rPr>
              <a:t>Φόρμα Αποτύπωσης Σχεδίου Δράσης</a:t>
            </a:r>
            <a:endParaRPr lang="el-GR" sz="3200" b="1" dirty="0">
              <a:latin typeface="+mn-lt"/>
            </a:endParaRPr>
          </a:p>
        </p:txBody>
      </p:sp>
      <p:graphicFrame>
        <p:nvGraphicFramePr>
          <p:cNvPr id="4" name="Θέση περιεχομένου 3"/>
          <p:cNvGraphicFramePr>
            <a:graphicFrameLocks noGrp="1"/>
          </p:cNvGraphicFramePr>
          <p:nvPr>
            <p:ph idx="1"/>
          </p:nvPr>
        </p:nvGraphicFramePr>
        <p:xfrm>
          <a:off x="2277466" y="1710523"/>
          <a:ext cx="8710170" cy="4493087"/>
        </p:xfrm>
        <a:graphic>
          <a:graphicData uri="http://schemas.openxmlformats.org/drawingml/2006/table">
            <a:tbl>
              <a:tblPr firstRow="1" firstCol="1" bandRow="1"/>
              <a:tblGrid>
                <a:gridCol w="5245075"/>
                <a:gridCol w="914400"/>
                <a:gridCol w="2550695"/>
              </a:tblGrid>
              <a:tr h="383156">
                <a:tc gridSpan="2">
                  <a:txBody>
                    <a:bodyPr/>
                    <a:lstStyle/>
                    <a:p>
                      <a:pPr algn="ctr">
                        <a:lnSpc>
                          <a:spcPct val="120000"/>
                        </a:lnSpc>
                        <a:spcAft>
                          <a:spcPts val="0"/>
                        </a:spcAft>
                      </a:pPr>
                      <a:r>
                        <a:rPr lang="el-GR" sz="2400" b="1" dirty="0">
                          <a:effectLst/>
                          <a:latin typeface="Calibri" panose="020F0502020204030204" pitchFamily="34" charset="0"/>
                          <a:ea typeface="Times New Roman" panose="02020603050405020304" pitchFamily="18" charset="0"/>
                          <a:cs typeface="Calibri" panose="020F0502020204030204" pitchFamily="34" charset="0"/>
                        </a:rPr>
                        <a:t>Τίτλος Δράσης: </a:t>
                      </a:r>
                      <a:endParaRPr lang="el-GR" sz="2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hMerge="1">
                  <a:tcPr/>
                </a:tc>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Ανατροφοδότηση από τον ΣΕΕ Παιδαγωγικής Ευθύνης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r>
              <a:tr h="205066">
                <a:tc gridSpan="2">
                  <a:txBody>
                    <a:bodyPr/>
                    <a:lstStyle/>
                    <a:p>
                      <a:pPr algn="l">
                        <a:lnSpc>
                          <a:spcPct val="120000"/>
                        </a:lnSpc>
                        <a:spcAft>
                          <a:spcPts val="0"/>
                        </a:spcAft>
                      </a:pPr>
                      <a:r>
                        <a:rPr lang="el-GR" sz="1600" b="1">
                          <a:effectLst/>
                          <a:latin typeface="Calibri" panose="020F0502020204030204" pitchFamily="34" charset="0"/>
                          <a:ea typeface="Times New Roman" panose="02020603050405020304" pitchFamily="18" charset="0"/>
                          <a:cs typeface="Calibri" panose="020F0502020204030204" pitchFamily="34" charset="0"/>
                        </a:rPr>
                        <a:t>Θεματικός Άξονας: </a:t>
                      </a:r>
                      <a:endParaRPr lang="el-GR"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cPr/>
                </a:tc>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r>
              <a:tr h="205066">
                <a:tc gridSpan="2">
                  <a:txBody>
                    <a:bodyPr/>
                    <a:lstStyle/>
                    <a:p>
                      <a:pPr algn="l">
                        <a:lnSpc>
                          <a:spcPct val="120000"/>
                        </a:lnSpc>
                        <a:spcAft>
                          <a:spcPts val="0"/>
                        </a:spcAft>
                      </a:pPr>
                      <a:r>
                        <a:rPr lang="el-GR" sz="1600" b="1">
                          <a:effectLst/>
                          <a:latin typeface="Calibri" panose="020F0502020204030204" pitchFamily="34" charset="0"/>
                          <a:ea typeface="Times New Roman" panose="02020603050405020304" pitchFamily="18" charset="0"/>
                          <a:cs typeface="Calibri" panose="020F0502020204030204" pitchFamily="34" charset="0"/>
                        </a:rPr>
                        <a:t>Ομάδα Δράσης: </a:t>
                      </a:r>
                      <a:endParaRPr lang="el-GR"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cPr/>
                </a:tc>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r>
              <a:tr h="205066">
                <a:tc gridSpan="2">
                  <a:txBody>
                    <a:bodyPr/>
                    <a:lstStyle/>
                    <a:p>
                      <a:pPr algn="ctr">
                        <a:lnSpc>
                          <a:spcPct val="120000"/>
                        </a:lnSpc>
                        <a:spcAft>
                          <a:spcPts val="0"/>
                        </a:spcAft>
                      </a:pPr>
                      <a:r>
                        <a:rPr lang="el-GR" sz="1600" b="1">
                          <a:effectLst/>
                          <a:latin typeface="Calibri" panose="020F0502020204030204" pitchFamily="34" charset="0"/>
                          <a:ea typeface="Times New Roman" panose="02020603050405020304" pitchFamily="18" charset="0"/>
                          <a:cs typeface="Calibri" panose="020F0502020204030204" pitchFamily="34" charset="0"/>
                        </a:rPr>
                        <a:t>Α. Σχεδιασμός της Δράσης</a:t>
                      </a:r>
                      <a:endParaRPr lang="el-GR"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cPr/>
                </a:tc>
                <a:tc>
                  <a:txBody>
                    <a:bodyPr/>
                    <a:lstStyle/>
                    <a:p>
                      <a:pPr marR="1010920" algn="ctr">
                        <a:lnSpc>
                          <a:spcPct val="120000"/>
                        </a:lnSpc>
                        <a:spcAft>
                          <a:spcPts val="0"/>
                        </a:spcAft>
                      </a:pPr>
                      <a:r>
                        <a:rPr lang="el-GR" sz="1600" b="1">
                          <a:effectLst/>
                          <a:latin typeface="Calibri" panose="020F0502020204030204" pitchFamily="34" charset="0"/>
                          <a:ea typeface="Times New Roman" panose="02020603050405020304" pitchFamily="18" charset="0"/>
                          <a:cs typeface="Calibri" panose="020F0502020204030204" pitchFamily="34" charset="0"/>
                        </a:rPr>
                        <a:t> </a:t>
                      </a:r>
                      <a:endParaRPr lang="el-GR"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r>
              <a:tr h="284755">
                <a:tc>
                  <a:txBody>
                    <a:bodyPr/>
                    <a:lstStyle/>
                    <a:p>
                      <a:pPr>
                        <a:lnSpc>
                          <a:spcPct val="107000"/>
                        </a:lnSpc>
                        <a:spcAft>
                          <a:spcPts val="0"/>
                        </a:spcAft>
                      </a:pPr>
                      <a:r>
                        <a:rPr lang="el-GR" sz="1600" b="1">
                          <a:effectLst/>
                          <a:latin typeface="Calibri" panose="020F0502020204030204" pitchFamily="34" charset="0"/>
                          <a:ea typeface="Times New Roman" panose="02020603050405020304" pitchFamily="18" charset="0"/>
                          <a:cs typeface="Times New Roman" panose="02020603050405020304" pitchFamily="18" charset="0"/>
                        </a:rPr>
                        <a:t>Σύντομη Περιγραφή Δράσης</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l-GR" sz="1600" b="1" i="1">
                          <a:effectLst/>
                          <a:latin typeface="Calibri" panose="020F0502020204030204" pitchFamily="34" charset="0"/>
                          <a:ea typeface="Times New Roman" panose="02020603050405020304" pitchFamily="18"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010920">
                        <a:lnSpc>
                          <a:spcPct val="107000"/>
                        </a:lnSpc>
                        <a:spcAft>
                          <a:spcPts val="0"/>
                        </a:spcAft>
                      </a:pPr>
                      <a:r>
                        <a:rPr lang="el-GR" sz="1600" b="1" i="1">
                          <a:effectLst/>
                          <a:latin typeface="Calibri" panose="020F0502020204030204" pitchFamily="34" charset="0"/>
                          <a:ea typeface="Times New Roman" panose="02020603050405020304" pitchFamily="18"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663">
                <a:tc>
                  <a:txBody>
                    <a:bodyPr/>
                    <a:lstStyle/>
                    <a:p>
                      <a:pPr>
                        <a:lnSpc>
                          <a:spcPct val="107000"/>
                        </a:lnSpc>
                        <a:spcAft>
                          <a:spcPts val="0"/>
                        </a:spcAft>
                      </a:pPr>
                      <a:r>
                        <a:rPr lang="el-GR" sz="1600" b="1">
                          <a:effectLst/>
                          <a:latin typeface="Calibri" panose="020F0502020204030204" pitchFamily="34" charset="0"/>
                          <a:ea typeface="Times New Roman" panose="02020603050405020304" pitchFamily="18" charset="0"/>
                          <a:cs typeface="Times New Roman" panose="02020603050405020304" pitchFamily="18" charset="0"/>
                        </a:rPr>
                        <a:t>Αναγκαιότητα - Στόχοι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l-GR" sz="1600" b="1" i="1">
                          <a:effectLst/>
                          <a:latin typeface="Calibri" panose="020F0502020204030204" pitchFamily="34" charset="0"/>
                          <a:ea typeface="Times New Roman" panose="02020603050405020304" pitchFamily="18"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010920">
                        <a:lnSpc>
                          <a:spcPct val="107000"/>
                        </a:lnSpc>
                        <a:spcAft>
                          <a:spcPts val="0"/>
                        </a:spcAft>
                      </a:pPr>
                      <a:r>
                        <a:rPr lang="el-GR" sz="1600" b="1" i="1">
                          <a:effectLst/>
                          <a:latin typeface="Calibri" panose="020F0502020204030204" pitchFamily="34" charset="0"/>
                          <a:ea typeface="Times New Roman" panose="02020603050405020304" pitchFamily="18"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589">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Ενέργειες (μεθοδολογία) για την υλοποίηση της Δράσης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010920">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798">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Χρονοδιάγραμμα</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010920">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528">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Πόροι – μέσα - ερευνητικά εργαλεία</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080">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Διαδικασίες παρακολούθησης και αξιολόγησης της Δράσης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35">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Κριτήρια επιτυχίας της Δράσης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066">
                <a:tc gridSpan="2">
                  <a:txBody>
                    <a:bodyPr/>
                    <a:lstStyle/>
                    <a:p>
                      <a:pPr algn="ctr">
                        <a:lnSpc>
                          <a:spcPct val="120000"/>
                        </a:lnSpc>
                        <a:spcAft>
                          <a:spcPts val="0"/>
                        </a:spcAft>
                      </a:pPr>
                      <a:r>
                        <a:rPr lang="el-GR" sz="1600" b="1">
                          <a:effectLst/>
                          <a:latin typeface="Calibri" panose="020F0502020204030204" pitchFamily="34" charset="0"/>
                          <a:ea typeface="Times New Roman" panose="02020603050405020304" pitchFamily="18" charset="0"/>
                          <a:cs typeface="Calibri" panose="020F0502020204030204" pitchFamily="34" charset="0"/>
                        </a:rPr>
                        <a:t>Β. Υλοποίηση της Δράσης </a:t>
                      </a:r>
                      <a:endParaRPr lang="el-GR"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cPr/>
                </a:tc>
                <a:tc>
                  <a:txBody>
                    <a:bodyPr/>
                    <a:lstStyle/>
                    <a:p>
                      <a:pPr marR="1010920" algn="ctr">
                        <a:lnSpc>
                          <a:spcPct val="120000"/>
                        </a:lnSpc>
                        <a:spcAft>
                          <a:spcPts val="0"/>
                        </a:spcAft>
                      </a:pPr>
                      <a:r>
                        <a:rPr lang="el-GR" sz="1600" b="1">
                          <a:effectLst/>
                          <a:latin typeface="Calibri" panose="020F0502020204030204" pitchFamily="34" charset="0"/>
                          <a:ea typeface="Times New Roman" panose="02020603050405020304" pitchFamily="18" charset="0"/>
                          <a:cs typeface="Calibri" panose="020F0502020204030204" pitchFamily="34" charset="0"/>
                        </a:rPr>
                        <a:t> </a:t>
                      </a:r>
                      <a:endParaRPr lang="el-GR"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r>
              <a:tr h="498437">
                <a:tc gridSpan="2">
                  <a:txBody>
                    <a:bodyPr/>
                    <a:lstStyle/>
                    <a:p>
                      <a:pPr algn="ctr">
                        <a:lnSpc>
                          <a:spcPct val="120000"/>
                        </a:lnSpc>
                        <a:spcAft>
                          <a:spcPts val="0"/>
                        </a:spcAft>
                      </a:pPr>
                      <a:r>
                        <a:rPr lang="el-GR" sz="1600" b="0">
                          <a:effectLst/>
                          <a:latin typeface="Calibri" panose="020F0502020204030204" pitchFamily="34" charset="0"/>
                          <a:ea typeface="Times New Roman" panose="02020603050405020304" pitchFamily="18" charset="0"/>
                          <a:cs typeface="Calibri" panose="020F0502020204030204" pitchFamily="34" charset="0"/>
                        </a:rPr>
                        <a:t>{Καταγράφονται οι βασικές ενέργειες / εκδηλώσεις / δραστηριότητες κ.λπ. που υλοποιούνται στο πλαίσιο της Δράσης καθώς και η πιθανή τροποποίησή τους κατά τη διάρκεια της υλοποίησης}</a:t>
                      </a:r>
                      <a:endParaRPr lang="el-GR"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a:txBody>
                    <a:bodyPr/>
                    <a:lstStyle/>
                    <a:p>
                      <a:pPr marR="1010920" algn="ctr">
                        <a:lnSpc>
                          <a:spcPct val="120000"/>
                        </a:lnSpc>
                        <a:spcAft>
                          <a:spcPts val="0"/>
                        </a:spcAft>
                      </a:pPr>
                      <a:r>
                        <a:rPr lang="el-GR" sz="1600" b="1" dirty="0">
                          <a:effectLst/>
                          <a:latin typeface="Calibri" panose="020F0502020204030204" pitchFamily="34" charset="0"/>
                          <a:ea typeface="Times New Roman" panose="02020603050405020304" pitchFamily="18" charset="0"/>
                          <a:cs typeface="Calibri" panose="020F0502020204030204" pitchFamily="34" charset="0"/>
                        </a:rPr>
                        <a:t> </a:t>
                      </a:r>
                      <a:endParaRPr lang="el-GR"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203683" y="574129"/>
            <a:ext cx="4484451" cy="923330"/>
          </a:xfrm>
          <a:prstGeom prst="rect">
            <a:avLst/>
          </a:prstGeom>
          <a:noFill/>
        </p:spPr>
        <p:txBody>
          <a:bodyPr wrap="square" rtlCol="0">
            <a:spAutoFit/>
          </a:bodyPr>
          <a:lstStyle/>
          <a:p>
            <a:pPr marL="285750" indent="-285750"/>
            <a:r>
              <a:rPr lang="el-GR" b="1" dirty="0"/>
              <a:t>Καθ’ όλη τη σχολική χρονιά:</a:t>
            </a:r>
            <a:endParaRPr lang="el-GR" b="1" dirty="0"/>
          </a:p>
          <a:p>
            <a:pPr marL="285750" indent="-285750">
              <a:buFont typeface="Wingdings" panose="05000000000000000000" pitchFamily="2" charset="2"/>
              <a:buChar char="ü"/>
            </a:pPr>
            <a:r>
              <a:rPr lang="el-GR" dirty="0"/>
              <a:t> Οι Ομάδες συμπληρώνουν τη φόρμα </a:t>
            </a:r>
            <a:endParaRPr lang="el-GR" dirty="0"/>
          </a:p>
          <a:p>
            <a:pPr marL="285750" indent="-285750">
              <a:buFont typeface="Wingdings" panose="05000000000000000000" pitchFamily="2" charset="2"/>
              <a:buChar char="ü"/>
            </a:pPr>
            <a:r>
              <a:rPr lang="el-GR" dirty="0"/>
              <a:t> Ο ΣΕΕ παρέχει ανατροφοδότηση</a:t>
            </a:r>
            <a:endParaRPr lang="el-GR" dirty="0"/>
          </a:p>
        </p:txBody>
      </p:sp>
      <p:sp>
        <p:nvSpPr>
          <p:cNvPr id="6" name="Callout: Bent Line with Accent Bar 5"/>
          <p:cNvSpPr/>
          <p:nvPr/>
        </p:nvSpPr>
        <p:spPr>
          <a:xfrm>
            <a:off x="345725" y="2949605"/>
            <a:ext cx="1167917" cy="639192"/>
          </a:xfrm>
          <a:prstGeom prst="accentCallout2">
            <a:avLst>
              <a:gd name="adj1" fmla="val 29861"/>
              <a:gd name="adj2" fmla="val 107369"/>
              <a:gd name="adj3" fmla="val 15973"/>
              <a:gd name="adj4" fmla="val 126140"/>
              <a:gd name="adj5" fmla="val 16666"/>
              <a:gd name="adj6" fmla="val 156639"/>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r>
              <a:rPr lang="el-GR" dirty="0"/>
              <a:t>Ενεργό μέχρι τον Δεκέμβρη</a:t>
            </a:r>
            <a:endParaRPr lang="el-GR" dirty="0"/>
          </a:p>
        </p:txBody>
      </p:sp>
      <p:sp>
        <p:nvSpPr>
          <p:cNvPr id="7" name="Callout: Bent Line with Accent Bar 6"/>
          <p:cNvSpPr/>
          <p:nvPr/>
        </p:nvSpPr>
        <p:spPr>
          <a:xfrm>
            <a:off x="345725" y="4871518"/>
            <a:ext cx="1167917" cy="1191181"/>
          </a:xfrm>
          <a:prstGeom prst="accentCallout2">
            <a:avLst>
              <a:gd name="adj1" fmla="val 29861"/>
              <a:gd name="adj2" fmla="val 107369"/>
              <a:gd name="adj3" fmla="val 15973"/>
              <a:gd name="adj4" fmla="val 126140"/>
              <a:gd name="adj5" fmla="val 16666"/>
              <a:gd name="adj6" fmla="val 156639"/>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r>
              <a:rPr lang="el-GR" dirty="0"/>
              <a:t>Ενεργό μέχρι το τέλος της σχολικής χρονιάς</a:t>
            </a: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663953" y="127735"/>
            <a:ext cx="6148820" cy="524970"/>
          </a:xfrm>
        </p:spPr>
        <p:txBody>
          <a:bodyPr>
            <a:normAutofit fontScale="90000"/>
          </a:bodyPr>
          <a:lstStyle/>
          <a:p>
            <a:pPr algn="ctr"/>
            <a:r>
              <a:rPr lang="el-GR" sz="3200" b="1" dirty="0">
                <a:latin typeface="+mn-lt"/>
              </a:rPr>
              <a:t>Φόρμα αποτύπωσης Σχεδίου Δράσης</a:t>
            </a:r>
            <a:endParaRPr lang="el-GR" sz="3200" b="1" dirty="0">
              <a:latin typeface="+mn-lt"/>
            </a:endParaRPr>
          </a:p>
        </p:txBody>
      </p:sp>
      <p:graphicFrame>
        <p:nvGraphicFramePr>
          <p:cNvPr id="4" name="Θέση περιεχομένου 3"/>
          <p:cNvGraphicFramePr>
            <a:graphicFrameLocks noGrp="1"/>
          </p:cNvGraphicFramePr>
          <p:nvPr>
            <p:ph idx="1"/>
          </p:nvPr>
        </p:nvGraphicFramePr>
        <p:xfrm>
          <a:off x="637985" y="1834675"/>
          <a:ext cx="10756232" cy="4683241"/>
        </p:xfrm>
        <a:graphic>
          <a:graphicData uri="http://schemas.openxmlformats.org/drawingml/2006/table">
            <a:tbl>
              <a:tblPr firstRow="1" firstCol="1" bandRow="1"/>
              <a:tblGrid>
                <a:gridCol w="6087978"/>
                <a:gridCol w="721895"/>
                <a:gridCol w="782053"/>
                <a:gridCol w="1227221"/>
                <a:gridCol w="770021"/>
                <a:gridCol w="1167064"/>
              </a:tblGrid>
              <a:tr h="160024">
                <a:tc gridSpan="5">
                  <a:txBody>
                    <a:bodyPr/>
                    <a:lstStyle/>
                    <a:p>
                      <a:pPr algn="ctr">
                        <a:lnSpc>
                          <a:spcPct val="120000"/>
                        </a:lnSpc>
                        <a:spcAft>
                          <a:spcPts val="0"/>
                        </a:spcAft>
                      </a:pPr>
                      <a:r>
                        <a:rPr lang="el-GR" sz="1600" b="1" dirty="0">
                          <a:effectLst/>
                          <a:latin typeface="Calibri" panose="020F0502020204030204" pitchFamily="34" charset="0"/>
                          <a:ea typeface="Times New Roman" panose="02020603050405020304" pitchFamily="18" charset="0"/>
                          <a:cs typeface="Calibri" panose="020F0502020204030204" pitchFamily="34" charset="0"/>
                        </a:rPr>
                        <a:t>Γ. Αποτίμηση της Δράσης</a:t>
                      </a:r>
                      <a:endParaRPr lang="el-GR" sz="1600" b="1" dirty="0">
                        <a:effectLst/>
                        <a:latin typeface="Calibri" panose="020F0502020204030204" pitchFamily="34" charset="0"/>
                        <a:ea typeface="Times New Roman" panose="02020603050405020304" pitchFamily="18" charset="0"/>
                        <a:cs typeface="Calibri" panose="020F0502020204030204" pitchFamily="34" charset="0"/>
                      </a:endParaRPr>
                    </a:p>
                    <a:p>
                      <a:pPr algn="ctr">
                        <a:lnSpc>
                          <a:spcPct val="120000"/>
                        </a:lnSpc>
                        <a:spcAft>
                          <a:spcPts val="0"/>
                        </a:spcAft>
                      </a:pPr>
                      <a:endParaRPr lang="el-GR"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cPr/>
                </a:tc>
                <a:tc hMerge="1">
                  <a:tcPr/>
                </a:tc>
                <a:tc hMerge="1">
                  <a:tcPr/>
                </a:tc>
                <a:tc hMerge="1">
                  <a:tcPr/>
                </a:tc>
                <a:tc>
                  <a:txBody>
                    <a:bodyPr/>
                    <a:lstStyle/>
                    <a:p>
                      <a:pPr marR="1010920" algn="ctr">
                        <a:lnSpc>
                          <a:spcPct val="120000"/>
                        </a:lnSpc>
                        <a:spcAft>
                          <a:spcPts val="0"/>
                        </a:spcAft>
                      </a:pPr>
                      <a:r>
                        <a:rPr lang="el-GR" sz="1600" b="1">
                          <a:effectLst/>
                          <a:latin typeface="Calibri" panose="020F0502020204030204" pitchFamily="34" charset="0"/>
                          <a:ea typeface="Times New Roman" panose="02020603050405020304" pitchFamily="18" charset="0"/>
                          <a:cs typeface="Calibri" panose="020F0502020204030204" pitchFamily="34" charset="0"/>
                        </a:rPr>
                        <a:t> </a:t>
                      </a:r>
                      <a:endParaRPr lang="el-GR"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r>
              <a:tr h="307533">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Αλλαγές που τυχόν επήλθαν στον αρχικό σχεδιασμό κατά την υλοποίηση της Δράσης</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021">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Αποτελέσματα της Δράσης</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364">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Βαθμός επίτευξης των στόχων που είχαν τεθεί</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Aft>
                          <a:spcPts val="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1</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Ελάχιστα</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2</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Μερικώς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3</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Σε μεγάλο βαθμό</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4</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Πλήρως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533">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Εκτίμηση των λόγων που σχετίζονται με το βαθμό επίτευξης των στόχων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gn="ctr">
                        <a:lnSpc>
                          <a:spcPct val="107000"/>
                        </a:lnSpc>
                        <a:spcAft>
                          <a:spcPts val="0"/>
                        </a:spcAft>
                      </a:pPr>
                      <a:r>
                        <a:rPr lang="el-GR" sz="1600" b="1" dirty="0">
                          <a:effectLst/>
                          <a:latin typeface="Calibri" panose="020F0502020204030204" pitchFamily="34" charset="0"/>
                          <a:ea typeface="Calibri" panose="020F0502020204030204" pitchFamily="34" charset="0"/>
                          <a:cs typeface="Times New Roman" panose="02020603050405020304" pitchFamily="18" charset="0"/>
                        </a:rPr>
                        <a:t> </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021">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Παράμετροι που διευκόλυναν την επίτευξη των στόχων</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gn="ct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222">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Δυσκολίες που παρουσιάστηκαν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gn="ct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333">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Υλικό που παρήχθη ή αξιοποιήθηκε  (e-portfolio)</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  </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218">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Επιμορφώσεις που τυχόν υλοποιήθηκαν στο πλαίσιο της Δράσης</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0044">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Προτάσεις για αξιοποίηση των πρακτικών που αναπτύχθηκαν στο  πλαίσιο της Δράσης</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c>
                  <a:txBody>
                    <a:bodyPr/>
                    <a:lstStyle/>
                    <a:p>
                      <a:pPr marR="1010920">
                        <a:lnSpc>
                          <a:spcPct val="107000"/>
                        </a:lnSpc>
                        <a:spcAft>
                          <a:spcPts val="0"/>
                        </a:spcAft>
                      </a:pP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650">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Προτάσεις για αναγκαίες επιμορφώσεις</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2554">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Προτάσεις για το Συλλογικό Προγραμματισμό του επόμενου έτους/ για συνέχιση της Δράσης/ για νέες Δράσεις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c>
                  <a:txBody>
                    <a:bodyPr/>
                    <a:lstStyle/>
                    <a:p>
                      <a:pPr marR="1010920">
                        <a:lnSpc>
                          <a:spcPct val="107000"/>
                        </a:lnSpc>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 </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2532463" y="652705"/>
            <a:ext cx="4484451" cy="923330"/>
          </a:xfrm>
          <a:prstGeom prst="rect">
            <a:avLst/>
          </a:prstGeom>
          <a:noFill/>
        </p:spPr>
        <p:txBody>
          <a:bodyPr wrap="square" rtlCol="0">
            <a:spAutoFit/>
          </a:bodyPr>
          <a:lstStyle/>
          <a:p>
            <a:pPr marL="285750" indent="-285750"/>
            <a:r>
              <a:rPr lang="el-GR" b="1" dirty="0"/>
              <a:t>Καθ’ όλη τη σχολική χρονιά:</a:t>
            </a:r>
            <a:endParaRPr lang="el-GR" b="1" dirty="0"/>
          </a:p>
          <a:p>
            <a:pPr marL="285750" indent="-285750">
              <a:buFont typeface="Wingdings" panose="05000000000000000000" pitchFamily="2" charset="2"/>
              <a:buChar char="ü"/>
            </a:pPr>
            <a:r>
              <a:rPr lang="el-GR" dirty="0"/>
              <a:t> Οι Ομάδες συμπληρώνουν τη φόρμα </a:t>
            </a:r>
            <a:endParaRPr lang="el-GR" dirty="0"/>
          </a:p>
          <a:p>
            <a:pPr marL="285750" indent="-285750">
              <a:buFont typeface="Wingdings" panose="05000000000000000000" pitchFamily="2" charset="2"/>
              <a:buChar char="ü"/>
            </a:pPr>
            <a:r>
              <a:rPr lang="el-GR" dirty="0"/>
              <a:t> Ο ΣΕΕ παρέχει ανατροφοδότηση</a:t>
            </a:r>
            <a:endParaRPr lang="el-GR" dirty="0"/>
          </a:p>
        </p:txBody>
      </p:sp>
      <p:sp>
        <p:nvSpPr>
          <p:cNvPr id="5" name="Callout: Bent Line with Accent Bar 4"/>
          <p:cNvSpPr/>
          <p:nvPr/>
        </p:nvSpPr>
        <p:spPr>
          <a:xfrm>
            <a:off x="279553" y="194727"/>
            <a:ext cx="1167917" cy="1191181"/>
          </a:xfrm>
          <a:prstGeom prst="accentCallout2">
            <a:avLst>
              <a:gd name="adj1" fmla="val 29861"/>
              <a:gd name="adj2" fmla="val 107369"/>
              <a:gd name="adj3" fmla="val 46702"/>
              <a:gd name="adj4" fmla="val 158226"/>
              <a:gd name="adj5" fmla="val 126050"/>
              <a:gd name="adj6" fmla="val 159986"/>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r>
              <a:rPr lang="el-GR" dirty="0"/>
              <a:t>Ενεργό μέχρι το τέλος της σχολικής χρονιάς</a:t>
            </a:r>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139656" y="5068242"/>
            <a:ext cx="3476348" cy="1325563"/>
          </a:xfrm>
        </p:spPr>
        <p:txBody>
          <a:bodyPr>
            <a:normAutofit/>
          </a:bodyPr>
          <a:lstStyle/>
          <a:p>
            <a:pPr algn="ctr"/>
            <a:r>
              <a:rPr lang="el-GR" sz="2800" b="1" dirty="0">
                <a:latin typeface="+mn-lt"/>
              </a:rPr>
              <a:t>Ιούνιος 2022</a:t>
            </a:r>
            <a:endParaRPr lang="el-GR" sz="2800" b="1" dirty="0">
              <a:latin typeface="+mn-lt"/>
            </a:endParaRPr>
          </a:p>
        </p:txBody>
      </p:sp>
      <p:sp>
        <p:nvSpPr>
          <p:cNvPr id="3" name="TextBox 2"/>
          <p:cNvSpPr txBox="1"/>
          <p:nvPr/>
        </p:nvSpPr>
        <p:spPr>
          <a:xfrm>
            <a:off x="2692068" y="2696933"/>
            <a:ext cx="6245157" cy="1446550"/>
          </a:xfrm>
          <a:prstGeom prst="rect">
            <a:avLst/>
          </a:prstGeom>
          <a:noFill/>
        </p:spPr>
        <p:txBody>
          <a:bodyPr wrap="square" rtlCol="0">
            <a:spAutoFit/>
          </a:bodyPr>
          <a:lstStyle/>
          <a:p>
            <a:pPr algn="ctr"/>
            <a:r>
              <a:rPr lang="el-GR" sz="4400" b="1" dirty="0">
                <a:solidFill>
                  <a:schemeClr val="accent2">
                    <a:lumMod val="75000"/>
                  </a:schemeClr>
                </a:solidFill>
              </a:rPr>
              <a:t>3. Έκθεση</a:t>
            </a:r>
            <a:br>
              <a:rPr lang="el-GR" sz="4400" b="1" dirty="0">
                <a:solidFill>
                  <a:schemeClr val="accent2">
                    <a:lumMod val="75000"/>
                  </a:schemeClr>
                </a:solidFill>
              </a:rPr>
            </a:br>
            <a:r>
              <a:rPr lang="el-GR" sz="4400" b="1" dirty="0">
                <a:solidFill>
                  <a:schemeClr val="accent2">
                    <a:lumMod val="75000"/>
                  </a:schemeClr>
                </a:solidFill>
              </a:rPr>
              <a:t>Εσωτερικής Αξιολόγησης </a:t>
            </a:r>
            <a:endParaRPr lang="el-GR" sz="4400" b="1" dirty="0">
              <a:solidFill>
                <a:schemeClr val="accent2">
                  <a:lumMod val="75000"/>
                </a:schemeClr>
              </a:solidFill>
            </a:endParaRPr>
          </a:p>
        </p:txBody>
      </p:sp>
      <p:pic>
        <p:nvPicPr>
          <p:cNvPr id="4" name="Εικόνα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56795" y="203736"/>
            <a:ext cx="5962650" cy="1596665"/>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9892" y="300444"/>
            <a:ext cx="7931331" cy="832739"/>
          </a:xfrm>
        </p:spPr>
        <p:txBody>
          <a:bodyPr>
            <a:normAutofit/>
          </a:bodyPr>
          <a:lstStyle/>
          <a:p>
            <a:pPr algn="ctr"/>
            <a:r>
              <a:rPr lang="el-GR" b="1" dirty="0">
                <a:solidFill>
                  <a:schemeClr val="accent2">
                    <a:lumMod val="75000"/>
                  </a:schemeClr>
                </a:solidFill>
                <a:latin typeface="+mn-lt"/>
              </a:rPr>
              <a:t>Έκθεση Εσωτερικής Αξιολόγησης</a:t>
            </a:r>
            <a:endParaRPr lang="el-GR" b="1" dirty="0">
              <a:solidFill>
                <a:schemeClr val="accent2">
                  <a:lumMod val="75000"/>
                </a:schemeClr>
              </a:solidFill>
              <a:latin typeface="+mn-lt"/>
            </a:endParaRPr>
          </a:p>
        </p:txBody>
      </p:sp>
      <p:sp>
        <p:nvSpPr>
          <p:cNvPr id="4" name="Θέση περιεχομένου 2"/>
          <p:cNvSpPr txBox="1"/>
          <p:nvPr/>
        </p:nvSpPr>
        <p:spPr>
          <a:xfrm>
            <a:off x="370332" y="1070824"/>
            <a:ext cx="11675926" cy="5102351"/>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600"/>
              </a:spcBef>
              <a:buFont typeface="Arial" panose="020B0604020202020204" pitchFamily="34" charset="0"/>
              <a:buNone/>
            </a:pPr>
            <a:endParaRPr lang="el-GR" b="1" dirty="0"/>
          </a:p>
          <a:p>
            <a:pPr marL="0" indent="0">
              <a:lnSpc>
                <a:spcPct val="120000"/>
              </a:lnSpc>
              <a:spcBef>
                <a:spcPts val="600"/>
              </a:spcBef>
              <a:buFont typeface="Arial" panose="020B0604020202020204" pitchFamily="34" charset="0"/>
              <a:buNone/>
            </a:pPr>
            <a:r>
              <a:rPr lang="el-GR" b="1" dirty="0"/>
              <a:t>Α. </a:t>
            </a:r>
            <a:r>
              <a:rPr lang="el-GR" dirty="0"/>
              <a:t>Οι εκπαιδευτικοί συζητούν σχετικά με την </a:t>
            </a:r>
            <a:r>
              <a:rPr lang="el-GR" b="1" dirty="0"/>
              <a:t>ταυτότητα</a:t>
            </a:r>
            <a:r>
              <a:rPr lang="el-GR" dirty="0"/>
              <a:t> του σχολείου τους </a:t>
            </a:r>
            <a:endParaRPr lang="el-GR" dirty="0"/>
          </a:p>
          <a:p>
            <a:pPr marL="0" indent="0">
              <a:lnSpc>
                <a:spcPct val="120000"/>
              </a:lnSpc>
              <a:spcBef>
                <a:spcPts val="600"/>
              </a:spcBef>
              <a:buFont typeface="Arial" panose="020B0604020202020204" pitchFamily="34" charset="0"/>
              <a:buNone/>
            </a:pPr>
            <a:r>
              <a:rPr lang="el-GR" b="1" dirty="0" smtClean="0"/>
              <a:t>Β</a:t>
            </a:r>
            <a:r>
              <a:rPr lang="el-GR" b="1" dirty="0"/>
              <a:t>.</a:t>
            </a:r>
            <a:r>
              <a:rPr lang="el-GR" dirty="0"/>
              <a:t> </a:t>
            </a:r>
            <a:r>
              <a:rPr lang="el-GR" dirty="0">
                <a:solidFill>
                  <a:schemeClr val="accent2">
                    <a:lumMod val="75000"/>
                  </a:schemeClr>
                </a:solidFill>
              </a:rPr>
              <a:t>Αποτιμούν τεκμηριωμένα τους 9 άξονες (σε 4βαθμη κλίμακα) - εντοπίζουν θετικά σημεία και σημεία προς βελτίωση για κάθε μία από τις 3 λειτουργίες </a:t>
            </a:r>
            <a:endParaRPr lang="el-GR" dirty="0">
              <a:solidFill>
                <a:schemeClr val="accent2">
                  <a:lumMod val="75000"/>
                </a:schemeClr>
              </a:solidFill>
            </a:endParaRPr>
          </a:p>
          <a:p>
            <a:pPr marL="0" indent="0">
              <a:lnSpc>
                <a:spcPct val="120000"/>
              </a:lnSpc>
              <a:spcBef>
                <a:spcPts val="600"/>
              </a:spcBef>
              <a:buFont typeface="Arial" panose="020B0604020202020204" pitchFamily="34" charset="0"/>
              <a:buNone/>
            </a:pPr>
            <a:r>
              <a:rPr lang="el-GR" b="1" dirty="0"/>
              <a:t>Γ.</a:t>
            </a:r>
            <a:r>
              <a:rPr lang="el-GR" dirty="0"/>
              <a:t> Παρουσιάζεται η αποτίμηση των Δράσεων από τις Ομάδες και </a:t>
            </a:r>
            <a:r>
              <a:rPr lang="el-GR" dirty="0">
                <a:solidFill>
                  <a:schemeClr val="accent2">
                    <a:lumMod val="75000"/>
                  </a:schemeClr>
                </a:solidFill>
              </a:rPr>
              <a:t>ο Σύλλογος αποτιμά τις Δράσεις βελτίωσης συνολικά</a:t>
            </a:r>
            <a:endParaRPr lang="el-GR" dirty="0">
              <a:solidFill>
                <a:schemeClr val="accent2">
                  <a:lumMod val="75000"/>
                </a:schemeClr>
              </a:solidFill>
            </a:endParaRPr>
          </a:p>
          <a:p>
            <a:pPr marL="0" indent="0">
              <a:lnSpc>
                <a:spcPct val="120000"/>
              </a:lnSpc>
              <a:spcBef>
                <a:spcPts val="600"/>
              </a:spcBef>
              <a:buFont typeface="Arial" panose="020B0604020202020204" pitchFamily="34" charset="0"/>
              <a:buNone/>
            </a:pPr>
            <a:endParaRPr lang="el-GR" dirty="0"/>
          </a:p>
          <a:p>
            <a:pPr>
              <a:lnSpc>
                <a:spcPct val="120000"/>
              </a:lnSpc>
              <a:spcBef>
                <a:spcPts val="600"/>
              </a:spcBef>
            </a:pPr>
            <a:r>
              <a:rPr lang="el-GR" dirty="0"/>
              <a:t>Εγκρίνονται και καταχωρούνται στην Πλατφόρμα: </a:t>
            </a:r>
            <a:r>
              <a:rPr lang="el-GR" dirty="0">
                <a:solidFill>
                  <a:schemeClr val="accent2">
                    <a:lumMod val="75000"/>
                  </a:schemeClr>
                </a:solidFill>
              </a:rPr>
              <a:t>Έκθεση Εσωτερικής Αξιολόγησης</a:t>
            </a:r>
            <a:endParaRPr lang="el-GR" dirty="0"/>
          </a:p>
          <a:p>
            <a:pPr>
              <a:lnSpc>
                <a:spcPct val="120000"/>
              </a:lnSpc>
              <a:spcBef>
                <a:spcPts val="600"/>
              </a:spcBef>
            </a:pPr>
            <a:r>
              <a:rPr lang="el-GR" dirty="0" smtClean="0"/>
              <a:t>Δημοσιεύεται </a:t>
            </a:r>
            <a:r>
              <a:rPr lang="el-GR" dirty="0"/>
              <a:t>στην ιστοσελίδα του σχολείου χωρίς την αριθμητική αποτύπωση. </a:t>
            </a:r>
            <a:endParaRPr lang="el-GR" dirty="0"/>
          </a:p>
          <a:p>
            <a:pPr>
              <a:lnSpc>
                <a:spcPct val="120000"/>
              </a:lnSpc>
              <a:spcBef>
                <a:spcPts val="600"/>
              </a:spcBef>
            </a:pPr>
            <a:endParaRPr lang="el-GR" dirty="0"/>
          </a:p>
        </p:txBody>
      </p:sp>
      <p:pic>
        <p:nvPicPr>
          <p:cNvPr id="5" name="Εικόνα 4"/>
          <p:cNvPicPr>
            <a:picLocks noChangeAspect="1"/>
          </p:cNvPicPr>
          <p:nvPr/>
        </p:nvPicPr>
        <p:blipFill>
          <a:blip r:embed="rId1"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0886532" y="5925163"/>
            <a:ext cx="1159726" cy="886641"/>
          </a:xfrm>
          <a:prstGeom prst="rect">
            <a:avLst/>
          </a:prstGeom>
        </p:spPr>
      </p:pic>
      <p:sp>
        <p:nvSpPr>
          <p:cNvPr id="3" name="Arrow: Down 2"/>
          <p:cNvSpPr/>
          <p:nvPr/>
        </p:nvSpPr>
        <p:spPr>
          <a:xfrm>
            <a:off x="5814852" y="4245143"/>
            <a:ext cx="786885" cy="52172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l-GR"/>
          </a:p>
        </p:txBody>
      </p:sp>
      <p:sp>
        <p:nvSpPr>
          <p:cNvPr id="6" name="Ελλειψοειδής επεξήγηση 4"/>
          <p:cNvSpPr/>
          <p:nvPr/>
        </p:nvSpPr>
        <p:spPr>
          <a:xfrm>
            <a:off x="9977849" y="435316"/>
            <a:ext cx="2068409" cy="1271016"/>
          </a:xfrm>
          <a:prstGeom prst="wedgeEllipseCallout">
            <a:avLst>
              <a:gd name="adj1" fmla="val -72600"/>
              <a:gd name="adj2" fmla="val 37129"/>
            </a:avLst>
          </a:prstGeom>
        </p:spPr>
        <p:style>
          <a:lnRef idx="1">
            <a:schemeClr val="accent4"/>
          </a:lnRef>
          <a:fillRef idx="2">
            <a:schemeClr val="accent4"/>
          </a:fillRef>
          <a:effectRef idx="1">
            <a:schemeClr val="accent4"/>
          </a:effectRef>
          <a:fontRef idx="minor">
            <a:schemeClr val="dk1"/>
          </a:fontRef>
        </p:style>
        <p:txBody>
          <a:bodyPr rtlCol="0" anchor="ctr"/>
          <a:lstStyle/>
          <a:p>
            <a:pPr lvl="0" algn="ctr"/>
            <a:r>
              <a:rPr lang="el-GR" dirty="0">
                <a:solidFill>
                  <a:schemeClr val="tx1"/>
                </a:solidFill>
              </a:rPr>
              <a:t>Συνεδρίαση Συλλόγου Διδασκόντων</a:t>
            </a:r>
            <a:endParaRPr lang="el-GR"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57784" y="49236"/>
            <a:ext cx="10771632" cy="848654"/>
          </a:xfrm>
        </p:spPr>
        <p:txBody>
          <a:bodyPr>
            <a:normAutofit/>
          </a:bodyPr>
          <a:lstStyle/>
          <a:p>
            <a:pPr algn="ctr"/>
            <a:r>
              <a:rPr lang="el-GR" sz="3600" b="1" dirty="0">
                <a:solidFill>
                  <a:schemeClr val="bg1">
                    <a:lumMod val="50000"/>
                  </a:schemeClr>
                </a:solidFill>
                <a:latin typeface="+mn-lt"/>
              </a:rPr>
              <a:t>Έκθεση Εσωτερικής Αξιολόγησης σχολείου</a:t>
            </a:r>
            <a:endParaRPr lang="el-GR" sz="3600" b="1" dirty="0">
              <a:solidFill>
                <a:schemeClr val="bg1">
                  <a:lumMod val="50000"/>
                </a:schemeClr>
              </a:solidFill>
              <a:latin typeface="+mn-lt"/>
            </a:endParaRPr>
          </a:p>
        </p:txBody>
      </p:sp>
      <p:graphicFrame>
        <p:nvGraphicFramePr>
          <p:cNvPr id="8" name="Πίνακας 7"/>
          <p:cNvGraphicFramePr>
            <a:graphicFrameLocks noGrp="1"/>
          </p:cNvGraphicFramePr>
          <p:nvPr/>
        </p:nvGraphicFramePr>
        <p:xfrm>
          <a:off x="360947" y="1101136"/>
          <a:ext cx="5353407" cy="1532764"/>
        </p:xfrm>
        <a:graphic>
          <a:graphicData uri="http://schemas.openxmlformats.org/drawingml/2006/table">
            <a:tbl>
              <a:tblPr firstRow="1" firstCol="1" bandRow="1"/>
              <a:tblGrid>
                <a:gridCol w="5353407"/>
              </a:tblGrid>
              <a:tr h="442063">
                <a:tc>
                  <a:txBody>
                    <a:bodyPr/>
                    <a:lstStyle/>
                    <a:p>
                      <a:pPr marL="457200" algn="ctr">
                        <a:lnSpc>
                          <a:spcPct val="107000"/>
                        </a:lnSpc>
                        <a:spcAft>
                          <a:spcPts val="0"/>
                        </a:spcAft>
                      </a:pPr>
                      <a:r>
                        <a:rPr lang="el-GR" sz="1800" b="1">
                          <a:effectLst/>
                          <a:latin typeface="Calibri" panose="020F0502020204030204" pitchFamily="34" charset="0"/>
                          <a:ea typeface="Times New Roman" panose="02020603050405020304" pitchFamily="18" charset="0"/>
                          <a:cs typeface="Times New Roman" panose="02020603050405020304" pitchFamily="18" charset="0"/>
                        </a:rPr>
                        <a:t>Α. ΤΑΥΤΟΤΗΤΑ ΤΗΣ ΣΧΟΛΙΚΗΣ ΜΟΝΑΔΑΣ</a:t>
                      </a:r>
                      <a:endParaRPr lang="el-GR" sz="1800" b="1">
                        <a:effectLst/>
                        <a:latin typeface="Calibri" panose="020F0502020204030204" pitchFamily="34" charset="0"/>
                        <a:ea typeface="Calibri" panose="020F0502020204030204" pitchFamily="34" charset="0"/>
                        <a:cs typeface="Times New Roman" panose="02020603050405020304" pitchFamily="18" charset="0"/>
                      </a:endParaRPr>
                    </a:p>
                    <a:p>
                      <a:pPr marL="457200" algn="ctr">
                        <a:lnSpc>
                          <a:spcPct val="107000"/>
                        </a:lnSpc>
                        <a:spcAft>
                          <a:spcPts val="0"/>
                        </a:spcAft>
                      </a:pPr>
                      <a:r>
                        <a:rPr lang="el-GR" sz="1100">
                          <a:effectLst/>
                          <a:latin typeface="Calibri" panose="020F0502020204030204" pitchFamily="34" charset="0"/>
                          <a:ea typeface="Times New Roman" panose="02020603050405020304" pitchFamily="18" charset="0"/>
                          <a:cs typeface="Times New Roman" panose="02020603050405020304" pitchFamily="18" charset="0"/>
                        </a:rPr>
                        <a:t>(καταγράφονται συνοπτικά τα χαρακτηριστικά και οι ιδιαιτερότητες της σχολικής μονάδας, που κρίνονται σημαντικά για την αποτύπωση της εικόνας του σχολείου)</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l-GR" sz="90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r>
              <a:tr h="716852">
                <a:tc>
                  <a:txBody>
                    <a:bodyPr/>
                    <a:lstStyle/>
                    <a:p>
                      <a:pPr marL="457200">
                        <a:lnSpc>
                          <a:spcPct val="107000"/>
                        </a:lnSpc>
                        <a:spcAft>
                          <a:spcPts val="0"/>
                        </a:spcAft>
                      </a:pPr>
                      <a:r>
                        <a:rPr lang="el-GR" sz="900" b="1">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l-GR" sz="900" b="1">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l-GR" sz="900" b="1">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l-GR" sz="900" b="1">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l-GR" sz="900" b="1">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Ορθογώνιο 8"/>
          <p:cNvSpPr/>
          <p:nvPr/>
        </p:nvSpPr>
        <p:spPr>
          <a:xfrm>
            <a:off x="6472990" y="814847"/>
            <a:ext cx="5280584" cy="369332"/>
          </a:xfrm>
          <a:prstGeom prst="rect">
            <a:avLst/>
          </a:prstGeom>
        </p:spPr>
        <p:txBody>
          <a:bodyPr wrap="square">
            <a:spAutoFit/>
          </a:bodyPr>
          <a:lstStyle/>
          <a:p>
            <a:r>
              <a:rPr lang="el-GR" b="1" dirty="0">
                <a:latin typeface="Calibri" panose="020F0502020204030204" pitchFamily="34" charset="0"/>
                <a:ea typeface="Calibri" panose="020F0502020204030204" pitchFamily="34" charset="0"/>
                <a:cs typeface="Times New Roman" panose="02020603050405020304" pitchFamily="18" charset="0"/>
              </a:rPr>
              <a:t>Β. ΣΥΝΟΛΙΚΗ ΑΠΟΤΙΜΗΣΗ ΤΟΥ ΕΡΓΟΥ ΤΟΥ ΣΧΟΛΕΙΟΥ</a:t>
            </a:r>
            <a:endParaRPr lang="el-GR" dirty="0"/>
          </a:p>
        </p:txBody>
      </p:sp>
      <p:graphicFrame>
        <p:nvGraphicFramePr>
          <p:cNvPr id="18" name="Πίνακας 17"/>
          <p:cNvGraphicFramePr>
            <a:graphicFrameLocks noGrp="1"/>
          </p:cNvGraphicFramePr>
          <p:nvPr/>
        </p:nvGraphicFramePr>
        <p:xfrm>
          <a:off x="6126480" y="1293160"/>
          <a:ext cx="5780597" cy="5122777"/>
        </p:xfrm>
        <a:graphic>
          <a:graphicData uri="http://schemas.openxmlformats.org/drawingml/2006/table">
            <a:tbl>
              <a:tblPr firstRow="1" firstCol="1" bandRow="1"/>
              <a:tblGrid>
                <a:gridCol w="3751446"/>
                <a:gridCol w="372979"/>
                <a:gridCol w="1656172"/>
              </a:tblGrid>
              <a:tr h="430149">
                <a:tc>
                  <a:txBody>
                    <a:bodyPr/>
                    <a:lstStyle/>
                    <a:p>
                      <a:pPr algn="ctr">
                        <a:lnSpc>
                          <a:spcPct val="107000"/>
                        </a:lnSpc>
                        <a:spcAft>
                          <a:spcPts val="0"/>
                        </a:spcAft>
                      </a:pPr>
                      <a:r>
                        <a:rPr lang="el-GR" sz="1200" b="1" dirty="0">
                          <a:effectLst/>
                          <a:latin typeface="Calibri" panose="020F0502020204030204" pitchFamily="34" charset="0"/>
                          <a:ea typeface="Calibri" panose="020F0502020204030204" pitchFamily="34" charset="0"/>
                          <a:cs typeface="Calibri" panose="020F0502020204030204" pitchFamily="34" charset="0"/>
                        </a:rPr>
                        <a:t>Άξονες</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l-GR" sz="900" b="1">
                          <a:effectLst/>
                          <a:latin typeface="Calibri" panose="020F0502020204030204" pitchFamily="34" charset="0"/>
                          <a:cs typeface="Calibri" panose="020F0502020204030204" pitchFamily="34" charset="0"/>
                        </a:rPr>
                        <a:t>1 -4</a:t>
                      </a:r>
                      <a:endParaRPr lang="el-GR" sz="900">
                        <a:effectLst/>
                        <a:latin typeface="Calibri" panose="020F0502020204030204" pitchFamily="34" charset="0"/>
                        <a:cs typeface="Times New Roman" panose="02020603050405020304" pitchFamily="18" charset="0"/>
                      </a:endParaRPr>
                    </a:p>
                    <a:p>
                      <a:pPr algn="ctr">
                        <a:lnSpc>
                          <a:spcPct val="107000"/>
                        </a:lnSpc>
                        <a:spcAft>
                          <a:spcPts val="0"/>
                        </a:spcAft>
                      </a:pPr>
                      <a:r>
                        <a:rPr lang="el-GR" sz="7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l-GR" sz="700" b="1" dirty="0">
                          <a:effectLst/>
                          <a:latin typeface="Calibri" panose="020F0502020204030204" pitchFamily="34" charset="0"/>
                          <a:cs typeface="Calibri" panose="020F0502020204030204" pitchFamily="34" charset="0"/>
                        </a:rPr>
                        <a:t>Τεκμηρίωση</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6533">
                <a:tc gridSpan="3">
                  <a:txBody>
                    <a:bodyPr/>
                    <a:lstStyle/>
                    <a:p>
                      <a:pPr algn="ctr">
                        <a:lnSpc>
                          <a:spcPct val="107000"/>
                        </a:lnSpc>
                        <a:spcAft>
                          <a:spcPts val="0"/>
                        </a:spcAft>
                      </a:pPr>
                      <a:r>
                        <a:rPr lang="el-GR" sz="1400" b="1" dirty="0">
                          <a:effectLst/>
                          <a:latin typeface="Calibri" panose="020F0502020204030204" pitchFamily="34" charset="0"/>
                          <a:cs typeface="Calibri" panose="020F0502020204030204" pitchFamily="34" charset="0"/>
                        </a:rPr>
                        <a:t>Παιδαγωγική και μαθησιακή λειτουργία</a:t>
                      </a:r>
                      <a:endParaRPr lang="el-GR" sz="14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cPr/>
                </a:tc>
                <a:tc hMerge="1">
                  <a:tcPr/>
                </a:tc>
              </a:tr>
              <a:tr h="218927">
                <a:tc>
                  <a:txBody>
                    <a:bodyPr/>
                    <a:lstStyle/>
                    <a:p>
                      <a:pPr marL="0" lvl="0" indent="0">
                        <a:lnSpc>
                          <a:spcPct val="107000"/>
                        </a:lnSpc>
                        <a:spcAft>
                          <a:spcPts val="0"/>
                        </a:spcAft>
                        <a:buFont typeface="+mj-lt"/>
                        <a:buNone/>
                      </a:pPr>
                      <a:r>
                        <a:rPr lang="el-GR" sz="1000" b="1">
                          <a:effectLst/>
                          <a:latin typeface="Calibri" panose="020F0502020204030204" pitchFamily="34" charset="0"/>
                          <a:ea typeface="Calibri" panose="020F0502020204030204" pitchFamily="34" charset="0"/>
                          <a:cs typeface="Calibri" panose="020F0502020204030204" pitchFamily="34" charset="0"/>
                        </a:rPr>
                        <a:t>Διδασκαλία, μάθηση και αξιολόγηση </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927">
                <a:tc>
                  <a:txBody>
                    <a:bodyPr/>
                    <a:lstStyle/>
                    <a:p>
                      <a:pPr marL="0" lvl="0" indent="0">
                        <a:lnSpc>
                          <a:spcPct val="107000"/>
                        </a:lnSpc>
                        <a:spcAft>
                          <a:spcPts val="0"/>
                        </a:spcAft>
                        <a:buFont typeface="+mj-lt"/>
                        <a:buNone/>
                      </a:pPr>
                      <a:r>
                        <a:rPr lang="el-GR" sz="1000" b="1" dirty="0">
                          <a:effectLst/>
                          <a:latin typeface="Calibri" panose="020F0502020204030204" pitchFamily="34" charset="0"/>
                          <a:ea typeface="Calibri" panose="020F0502020204030204" pitchFamily="34" charset="0"/>
                          <a:cs typeface="Calibri" panose="020F0502020204030204" pitchFamily="34" charset="0"/>
                        </a:rPr>
                        <a:t>Σχολική διαρροή-Φοίτηση</a:t>
                      </a:r>
                      <a:endParaRPr lang="el-G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927">
                <a:tc>
                  <a:txBody>
                    <a:bodyPr/>
                    <a:lstStyle/>
                    <a:p>
                      <a:pPr marL="0" lvl="0" indent="0">
                        <a:lnSpc>
                          <a:spcPct val="107000"/>
                        </a:lnSpc>
                        <a:spcAft>
                          <a:spcPts val="0"/>
                        </a:spcAft>
                        <a:buFont typeface="+mj-lt"/>
                        <a:buNone/>
                      </a:pPr>
                      <a:r>
                        <a:rPr lang="el-GR" sz="1000" b="1">
                          <a:effectLst/>
                          <a:latin typeface="Calibri" panose="020F0502020204030204" pitchFamily="34" charset="0"/>
                          <a:ea typeface="Calibri" panose="020F0502020204030204" pitchFamily="34" charset="0"/>
                          <a:cs typeface="Calibri" panose="020F0502020204030204" pitchFamily="34" charset="0"/>
                        </a:rPr>
                        <a:t>Σχέσεις μεταξύ μαθητών/-τριών</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811">
                <a:tc>
                  <a:txBody>
                    <a:bodyPr/>
                    <a:lstStyle/>
                    <a:p>
                      <a:pPr marL="0" lvl="0" indent="0">
                        <a:lnSpc>
                          <a:spcPct val="107000"/>
                        </a:lnSpc>
                        <a:spcAft>
                          <a:spcPts val="0"/>
                        </a:spcAft>
                        <a:buFont typeface="+mj-lt"/>
                        <a:buNone/>
                      </a:pPr>
                      <a:r>
                        <a:rPr lang="el-GR" sz="1000" b="1">
                          <a:effectLst/>
                          <a:latin typeface="Calibri" panose="020F0502020204030204" pitchFamily="34" charset="0"/>
                          <a:ea typeface="Calibri" panose="020F0502020204030204" pitchFamily="34" charset="0"/>
                          <a:cs typeface="Calibri" panose="020F0502020204030204" pitchFamily="34" charset="0"/>
                        </a:rPr>
                        <a:t>Σχέσεις μεταξύ μαθητών/-τριών και εκπαιδευτικών</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684">
                <a:tc>
                  <a:txBody>
                    <a:bodyPr/>
                    <a:lstStyle/>
                    <a:p>
                      <a:pPr marL="0" lvl="0" indent="0">
                        <a:lnSpc>
                          <a:spcPct val="107000"/>
                        </a:lnSpc>
                        <a:spcAft>
                          <a:spcPts val="0"/>
                        </a:spcAft>
                        <a:buFont typeface="+mj-lt"/>
                        <a:buNone/>
                      </a:pPr>
                      <a:r>
                        <a:rPr lang="el-GR" sz="1000" b="1">
                          <a:effectLst/>
                          <a:latin typeface="Calibri" panose="020F0502020204030204" pitchFamily="34" charset="0"/>
                          <a:ea typeface="Calibri" panose="020F0502020204030204" pitchFamily="34" charset="0"/>
                          <a:cs typeface="Calibri" panose="020F0502020204030204" pitchFamily="34" charset="0"/>
                        </a:rPr>
                        <a:t>Σχέσεις σχολείου - οικογένειας</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868">
                <a:tc>
                  <a:txBody>
                    <a:bodyPr/>
                    <a:lstStyle/>
                    <a:p>
                      <a:pPr marL="200660">
                        <a:lnSpc>
                          <a:spcPct val="107000"/>
                        </a:lnSpc>
                        <a:spcAft>
                          <a:spcPts val="0"/>
                        </a:spcAft>
                      </a:pPr>
                      <a:r>
                        <a:rPr lang="el-GR" sz="1000" b="1" dirty="0">
                          <a:solidFill>
                            <a:schemeClr val="accent2">
                              <a:lumMod val="75000"/>
                            </a:schemeClr>
                          </a:solidFill>
                          <a:effectLst/>
                          <a:latin typeface="Calibri" panose="020F0502020204030204" pitchFamily="34" charset="0"/>
                          <a:ea typeface="Calibri" panose="020F0502020204030204" pitchFamily="34" charset="0"/>
                          <a:cs typeface="Calibri" panose="020F0502020204030204" pitchFamily="34" charset="0"/>
                        </a:rPr>
                        <a:t>Θετικά σημεία</a:t>
                      </a:r>
                      <a:endParaRPr lang="el-GR" sz="10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235396">
                <a:tc>
                  <a:txBody>
                    <a:bodyPr/>
                    <a:lstStyle/>
                    <a:p>
                      <a:pPr marL="200660">
                        <a:lnSpc>
                          <a:spcPct val="107000"/>
                        </a:lnSpc>
                        <a:spcAft>
                          <a:spcPts val="0"/>
                        </a:spcAft>
                      </a:pPr>
                      <a:r>
                        <a:rPr lang="el-GR" sz="1000" b="1" dirty="0">
                          <a:solidFill>
                            <a:schemeClr val="accent2">
                              <a:lumMod val="75000"/>
                            </a:schemeClr>
                          </a:solidFill>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0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306533">
                <a:tc gridSpan="3">
                  <a:txBody>
                    <a:bodyPr/>
                    <a:lstStyle/>
                    <a:p>
                      <a:pPr algn="ct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Διοικητική λειτουργία</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hMerge="1">
                  <a:tcPr/>
                </a:tc>
                <a:tc hMerge="1">
                  <a:tcPr/>
                </a:tc>
              </a:tr>
              <a:tr h="313537">
                <a:tc>
                  <a:txBody>
                    <a:bodyPr/>
                    <a:lstStyle/>
                    <a:p>
                      <a:pPr marL="0" lvl="0" indent="0">
                        <a:lnSpc>
                          <a:spcPct val="107000"/>
                        </a:lnSpc>
                        <a:spcAft>
                          <a:spcPts val="0"/>
                        </a:spcAft>
                        <a:buFont typeface="+mj-lt"/>
                        <a:buNone/>
                      </a:pPr>
                      <a:r>
                        <a:rPr lang="el-GR" sz="1000" b="1">
                          <a:effectLst/>
                          <a:latin typeface="Calibri" panose="020F0502020204030204" pitchFamily="34" charset="0"/>
                          <a:ea typeface="Calibri" panose="020F0502020204030204" pitchFamily="34" charset="0"/>
                          <a:cs typeface="Calibri" panose="020F0502020204030204" pitchFamily="34" charset="0"/>
                        </a:rPr>
                        <a:t>Ηγεσία - Οργάνωση και διοίκηση της σχολικής μονάδας</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927">
                <a:tc>
                  <a:txBody>
                    <a:bodyPr/>
                    <a:lstStyle/>
                    <a:p>
                      <a:pPr marL="0" lvl="0" indent="0">
                        <a:lnSpc>
                          <a:spcPct val="107000"/>
                        </a:lnSpc>
                        <a:spcAft>
                          <a:spcPts val="0"/>
                        </a:spcAft>
                        <a:buFont typeface="+mj-lt"/>
                        <a:buNone/>
                      </a:pPr>
                      <a:r>
                        <a:rPr lang="el-GR" sz="1000" b="1">
                          <a:effectLst/>
                          <a:latin typeface="Calibri" panose="020F0502020204030204" pitchFamily="34" charset="0"/>
                          <a:ea typeface="Calibri" panose="020F0502020204030204" pitchFamily="34" charset="0"/>
                          <a:cs typeface="Calibri" panose="020F0502020204030204" pitchFamily="34" charset="0"/>
                        </a:rPr>
                        <a:t>Σχολείο και κοινότητα </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927">
                <a:tc>
                  <a:txBody>
                    <a:bodyPr/>
                    <a:lstStyle/>
                    <a:p>
                      <a:pPr marL="200660">
                        <a:lnSpc>
                          <a:spcPct val="107000"/>
                        </a:lnSpc>
                        <a:spcAft>
                          <a:spcPts val="0"/>
                        </a:spcAft>
                      </a:pPr>
                      <a:r>
                        <a:rPr lang="el-GR" sz="1000" b="1" dirty="0">
                          <a:solidFill>
                            <a:schemeClr val="accent2">
                              <a:lumMod val="75000"/>
                            </a:schemeClr>
                          </a:solidFill>
                          <a:effectLst/>
                          <a:latin typeface="Calibri" panose="020F0502020204030204" pitchFamily="34" charset="0"/>
                          <a:ea typeface="Calibri" panose="020F0502020204030204" pitchFamily="34" charset="0"/>
                          <a:cs typeface="Calibri" panose="020F0502020204030204" pitchFamily="34" charset="0"/>
                        </a:rPr>
                        <a:t>Θετικά σημεία</a:t>
                      </a:r>
                      <a:endParaRPr lang="el-GR" sz="10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218927">
                <a:tc>
                  <a:txBody>
                    <a:bodyPr/>
                    <a:lstStyle/>
                    <a:p>
                      <a:pPr marL="200660">
                        <a:lnSpc>
                          <a:spcPct val="107000"/>
                        </a:lnSpc>
                        <a:spcAft>
                          <a:spcPts val="0"/>
                        </a:spcAft>
                      </a:pPr>
                      <a:r>
                        <a:rPr lang="el-GR" sz="1000" b="1" dirty="0">
                          <a:solidFill>
                            <a:schemeClr val="accent2">
                              <a:lumMod val="75000"/>
                            </a:schemeClr>
                          </a:solidFill>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0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306533">
                <a:tc gridSpan="3">
                  <a:txBody>
                    <a:bodyPr/>
                    <a:lstStyle/>
                    <a:p>
                      <a:pPr algn="ct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Επαγγελματική ανάπτυξη των εκπαιδευτικών</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hMerge="1">
                  <a:tcPr/>
                </a:tc>
                <a:tc hMerge="1">
                  <a:tcPr/>
                </a:tc>
              </a:tr>
              <a:tr h="227429">
                <a:tc>
                  <a:txBody>
                    <a:bodyPr/>
                    <a:lstStyle/>
                    <a:p>
                      <a:pPr marL="0" lvl="0" indent="0">
                        <a:lnSpc>
                          <a:spcPct val="107000"/>
                        </a:lnSpc>
                        <a:spcAft>
                          <a:spcPts val="0"/>
                        </a:spcAft>
                        <a:buFont typeface="+mj-lt"/>
                        <a:buNone/>
                      </a:pPr>
                      <a:r>
                        <a:rPr lang="el-GR" sz="1000" b="1">
                          <a:effectLst/>
                          <a:latin typeface="Calibri" panose="020F0502020204030204" pitchFamily="34" charset="0"/>
                          <a:ea typeface="Calibri" panose="020F0502020204030204" pitchFamily="34" charset="0"/>
                          <a:cs typeface="Calibri" panose="020F0502020204030204" pitchFamily="34" charset="0"/>
                        </a:rPr>
                        <a:t>Συμμετοχή των εκπαιδευτικών σε επιμορφωτικές δράσεις</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7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6888">
                <a:tc>
                  <a:txBody>
                    <a:bodyPr/>
                    <a:lstStyle/>
                    <a:p>
                      <a:pPr marL="0" lvl="0" indent="0">
                        <a:lnSpc>
                          <a:spcPct val="107000"/>
                        </a:lnSpc>
                        <a:spcAft>
                          <a:spcPts val="0"/>
                        </a:spcAft>
                        <a:buFont typeface="+mj-lt"/>
                        <a:buNone/>
                      </a:pPr>
                      <a:r>
                        <a:rPr lang="el-GR" sz="1000" b="1" dirty="0">
                          <a:effectLst/>
                          <a:latin typeface="Calibri" panose="020F0502020204030204" pitchFamily="34" charset="0"/>
                          <a:ea typeface="Calibri" panose="020F0502020204030204" pitchFamily="34" charset="0"/>
                          <a:cs typeface="Calibri" panose="020F0502020204030204" pitchFamily="34" charset="0"/>
                        </a:rPr>
                        <a:t>Συμμετοχή των εκπαιδευτικών σε εθνικά και ευρωπαϊκά προγράμματα </a:t>
                      </a:r>
                      <a:endParaRPr lang="el-G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700" dirty="0">
                          <a:effectLst/>
                          <a:latin typeface="Calibri" panose="020F0502020204030204" pitchFamily="34" charset="0"/>
                          <a:cs typeface="Calibri" panose="020F0502020204030204" pitchFamily="34" charset="0"/>
                        </a:rPr>
                        <a:t>.</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927">
                <a:tc>
                  <a:txBody>
                    <a:bodyPr/>
                    <a:lstStyle/>
                    <a:p>
                      <a:pPr marL="200660">
                        <a:lnSpc>
                          <a:spcPct val="107000"/>
                        </a:lnSpc>
                        <a:spcAft>
                          <a:spcPts val="0"/>
                        </a:spcAft>
                      </a:pPr>
                      <a:r>
                        <a:rPr lang="el-GR" sz="1000" b="1" dirty="0">
                          <a:solidFill>
                            <a:schemeClr val="accent2">
                              <a:lumMod val="75000"/>
                            </a:schemeClr>
                          </a:solidFill>
                          <a:effectLst/>
                          <a:latin typeface="Calibri" panose="020F0502020204030204" pitchFamily="34" charset="0"/>
                          <a:ea typeface="Calibri" panose="020F0502020204030204" pitchFamily="34" charset="0"/>
                          <a:cs typeface="Calibri" panose="020F0502020204030204" pitchFamily="34" charset="0"/>
                        </a:rPr>
                        <a:t>Θετικά σημεία</a:t>
                      </a:r>
                      <a:endParaRPr lang="el-GR" sz="10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218927">
                <a:tc>
                  <a:txBody>
                    <a:bodyPr/>
                    <a:lstStyle/>
                    <a:p>
                      <a:pPr marL="200660">
                        <a:lnSpc>
                          <a:spcPct val="107000"/>
                        </a:lnSpc>
                        <a:spcAft>
                          <a:spcPts val="0"/>
                        </a:spcAft>
                      </a:pPr>
                      <a:r>
                        <a:rPr lang="el-GR" sz="1000" b="1" dirty="0">
                          <a:solidFill>
                            <a:schemeClr val="accent2">
                              <a:lumMod val="75000"/>
                            </a:schemeClr>
                          </a:solidFill>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0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bl>
          </a:graphicData>
        </a:graphic>
      </p:graphicFrame>
      <p:graphicFrame>
        <p:nvGraphicFramePr>
          <p:cNvPr id="3" name="Πίνακας 2"/>
          <p:cNvGraphicFramePr>
            <a:graphicFrameLocks noGrp="1"/>
          </p:cNvGraphicFramePr>
          <p:nvPr/>
        </p:nvGraphicFramePr>
        <p:xfrm>
          <a:off x="197068" y="3154323"/>
          <a:ext cx="5852161" cy="3261614"/>
        </p:xfrm>
        <a:graphic>
          <a:graphicData uri="http://schemas.openxmlformats.org/drawingml/2006/table">
            <a:tbl>
              <a:tblPr firstRow="1" firstCol="1" bandRow="1"/>
              <a:tblGrid>
                <a:gridCol w="1979715"/>
                <a:gridCol w="810807"/>
                <a:gridCol w="989858"/>
                <a:gridCol w="1081923"/>
                <a:gridCol w="989858"/>
              </a:tblGrid>
              <a:tr h="0">
                <a:tc>
                  <a:txBody>
                    <a:bodyPr/>
                    <a:lstStyle/>
                    <a:p>
                      <a:pPr algn="ctr">
                        <a:lnSpc>
                          <a:spcPct val="107000"/>
                        </a:lnSpc>
                        <a:spcBef>
                          <a:spcPts val="600"/>
                        </a:spcBef>
                        <a:spcAft>
                          <a:spcPts val="600"/>
                        </a:spcAft>
                      </a:pPr>
                      <a:r>
                        <a:rPr lang="el-GR" sz="1100" b="1">
                          <a:effectLst/>
                          <a:latin typeface="Calibri" panose="020F0502020204030204" pitchFamily="34" charset="0"/>
                          <a:ea typeface="Calibri" panose="020F0502020204030204" pitchFamily="34" charset="0"/>
                          <a:cs typeface="Times New Roman" panose="02020603050405020304" pitchFamily="18" charset="0"/>
                        </a:rPr>
                        <a:t>Λειτουργία</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a:lnSpc>
                          <a:spcPct val="107000"/>
                        </a:lnSpc>
                        <a:spcBef>
                          <a:spcPts val="600"/>
                        </a:spcBef>
                        <a:spcAft>
                          <a:spcPts val="600"/>
                        </a:spcAft>
                      </a:pPr>
                      <a:r>
                        <a:rPr lang="el-GR" sz="1100" b="1">
                          <a:effectLst/>
                          <a:latin typeface="Calibri" panose="020F0502020204030204" pitchFamily="34" charset="0"/>
                          <a:ea typeface="Calibri" panose="020F0502020204030204" pitchFamily="34" charset="0"/>
                          <a:cs typeface="Times New Roman" panose="02020603050405020304" pitchFamily="18" charset="0"/>
                        </a:rPr>
                        <a:t>Αριθμός Δράσεων που υλοποιήθηκαν</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cPr/>
                </a:tc>
                <a:tc gridSpan="2">
                  <a:txBody>
                    <a:bodyPr/>
                    <a:lstStyle/>
                    <a:p>
                      <a:pPr algn="ctr">
                        <a:lnSpc>
                          <a:spcPct val="107000"/>
                        </a:lnSpc>
                        <a:spcBef>
                          <a:spcPts val="600"/>
                        </a:spcBef>
                        <a:spcAft>
                          <a:spcPts val="600"/>
                        </a:spcAft>
                      </a:pPr>
                      <a:r>
                        <a:rPr lang="el-GR" sz="1100" b="1">
                          <a:effectLst/>
                          <a:latin typeface="Calibri" panose="020F0502020204030204" pitchFamily="34" charset="0"/>
                          <a:ea typeface="Calibri" panose="020F0502020204030204" pitchFamily="34" charset="0"/>
                          <a:cs typeface="Times New Roman" panose="02020603050405020304" pitchFamily="18" charset="0"/>
                        </a:rPr>
                        <a:t>Θεματικοί άξονες στους οποίους υλοποιήθηκαν Δράσεις</a:t>
                      </a:r>
                      <a:r>
                        <a:rPr lang="el-GR" sz="1100" b="1" baseline="30000">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cPr/>
                </a:tc>
              </a:tr>
              <a:tr h="0">
                <a:tc>
                  <a:txBody>
                    <a:bodyPr/>
                    <a:lstStyle/>
                    <a:p>
                      <a:pPr>
                        <a:lnSpc>
                          <a:spcPct val="107000"/>
                        </a:lnSpc>
                        <a:spcBef>
                          <a:spcPts val="600"/>
                        </a:spcBef>
                        <a:spcAft>
                          <a:spcPts val="600"/>
                        </a:spcAft>
                      </a:pPr>
                      <a:r>
                        <a:rPr lang="el-GR" sz="1100" b="1">
                          <a:effectLst/>
                          <a:latin typeface="Calibri" panose="020F0502020204030204" pitchFamily="34" charset="0"/>
                          <a:ea typeface="Calibri" panose="020F0502020204030204" pitchFamily="34" charset="0"/>
                          <a:cs typeface="Calibri" panose="020F0502020204030204" pitchFamily="34" charset="0"/>
                        </a:rPr>
                        <a:t>Παιδαγωγική και μαθησιακή λειτουργία</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gridSpan="2">
                  <a:txBody>
                    <a:bodyPr/>
                    <a:lstStyle/>
                    <a:p>
                      <a:pPr algn="ctr">
                        <a:lnSpc>
                          <a:spcPct val="107000"/>
                        </a:lnSpc>
                        <a:spcBef>
                          <a:spcPts val="600"/>
                        </a:spcBef>
                        <a:spcAft>
                          <a:spcPts val="600"/>
                        </a:spcAft>
                      </a:pPr>
                      <a:r>
                        <a:rPr lang="el-GR" sz="900">
                          <a:effectLst/>
                          <a:latin typeface="Calibri" panose="020F0502020204030204" pitchFamily="34" charset="0"/>
                          <a:ea typeface="Calibri" panose="020F0502020204030204" pitchFamily="34" charset="0"/>
                          <a:cs typeface="Calibri" panose="020F0502020204030204" pitchFamily="34" charset="0"/>
                        </a:rPr>
                        <a:t>{Συνολικός Αριθμός}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gridSpan="2">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0">
                <a:tc>
                  <a:txBody>
                    <a:bodyPr/>
                    <a:lstStyle/>
                    <a:p>
                      <a:pPr>
                        <a:lnSpc>
                          <a:spcPct val="107000"/>
                        </a:lnSpc>
                        <a:spcBef>
                          <a:spcPts val="600"/>
                        </a:spcBef>
                        <a:spcAft>
                          <a:spcPts val="600"/>
                        </a:spcAft>
                      </a:pPr>
                      <a:r>
                        <a:rPr lang="el-GR" sz="1100" b="1">
                          <a:effectLst/>
                          <a:latin typeface="Calibri" panose="020F0502020204030204" pitchFamily="34" charset="0"/>
                          <a:ea typeface="Calibri" panose="020F0502020204030204" pitchFamily="34" charset="0"/>
                          <a:cs typeface="Calibri" panose="020F0502020204030204" pitchFamily="34" charset="0"/>
                        </a:rPr>
                        <a:t>Διοικητική λειτουργία</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gridSpan="2">
                  <a:txBody>
                    <a:bodyPr/>
                    <a:lstStyle/>
                    <a:p>
                      <a:pPr algn="ctr">
                        <a:lnSpc>
                          <a:spcPct val="107000"/>
                        </a:lnSpc>
                        <a:spcBef>
                          <a:spcPts val="600"/>
                        </a:spcBef>
                        <a:spcAft>
                          <a:spcPts val="600"/>
                        </a:spcAft>
                      </a:pPr>
                      <a:r>
                        <a:rPr lang="el-GR" sz="900">
                          <a:effectLst/>
                          <a:latin typeface="Calibri" panose="020F0502020204030204" pitchFamily="34" charset="0"/>
                          <a:ea typeface="Calibri" panose="020F0502020204030204" pitchFamily="34" charset="0"/>
                          <a:cs typeface="Calibri" panose="020F0502020204030204" pitchFamily="34" charset="0"/>
                        </a:rPr>
                        <a:t>{Συνολικός Αριθμός}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gridSpan="2">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0">
                <a:tc>
                  <a:txBody>
                    <a:bodyPr/>
                    <a:lstStyle/>
                    <a:p>
                      <a:pPr>
                        <a:lnSpc>
                          <a:spcPct val="107000"/>
                        </a:lnSpc>
                        <a:spcBef>
                          <a:spcPts val="600"/>
                        </a:spcBef>
                        <a:spcAft>
                          <a:spcPts val="600"/>
                        </a:spcAft>
                      </a:pPr>
                      <a:r>
                        <a:rPr lang="el-GR" sz="1100" b="1">
                          <a:effectLst/>
                          <a:latin typeface="Calibri" panose="020F0502020204030204" pitchFamily="34" charset="0"/>
                          <a:ea typeface="Calibri" panose="020F0502020204030204" pitchFamily="34" charset="0"/>
                          <a:cs typeface="Calibri" panose="020F0502020204030204" pitchFamily="34" charset="0"/>
                        </a:rPr>
                        <a:t>Επαγγελματική ανάπτυξη των εκπαιδευτικών</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gridSpan="2">
                  <a:txBody>
                    <a:bodyPr/>
                    <a:lstStyle/>
                    <a:p>
                      <a:pPr algn="ctr">
                        <a:lnSpc>
                          <a:spcPct val="107000"/>
                        </a:lnSpc>
                        <a:spcBef>
                          <a:spcPts val="600"/>
                        </a:spcBef>
                        <a:spcAft>
                          <a:spcPts val="600"/>
                        </a:spcAft>
                      </a:pPr>
                      <a:r>
                        <a:rPr lang="el-GR" sz="900">
                          <a:effectLst/>
                          <a:latin typeface="Calibri" panose="020F0502020204030204" pitchFamily="34" charset="0"/>
                          <a:ea typeface="Calibri" panose="020F0502020204030204" pitchFamily="34" charset="0"/>
                          <a:cs typeface="Calibri" panose="020F0502020204030204" pitchFamily="34" charset="0"/>
                        </a:rPr>
                        <a:t>{Συνολικός Αριθμός}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gridSpan="2">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0">
                <a:tc gridSpan="5">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hMerge="1">
                  <a:tcPr/>
                </a:tc>
                <a:tc hMerge="1">
                  <a:tcPr/>
                </a:tc>
                <a:tc hMerge="1">
                  <a:tcPr/>
                </a:tc>
                <a:tc hMerge="1">
                  <a:tcPr/>
                </a:tc>
              </a:tr>
              <a:tr h="0">
                <a:tc>
                  <a:txBody>
                    <a:bodyPr/>
                    <a:lstStyle/>
                    <a:p>
                      <a:pPr>
                        <a:lnSpc>
                          <a:spcPct val="107000"/>
                        </a:lnSpc>
                        <a:spcAft>
                          <a:spcPts val="0"/>
                        </a:spcAft>
                      </a:pPr>
                      <a:r>
                        <a:rPr lang="el-GR" sz="1100" b="1">
                          <a:effectLst/>
                          <a:latin typeface="Calibri" panose="020F0502020204030204" pitchFamily="34" charset="0"/>
                          <a:ea typeface="Calibri" panose="020F0502020204030204" pitchFamily="34" charset="0"/>
                          <a:cs typeface="Times New Roman" panose="02020603050405020304" pitchFamily="18" charset="0"/>
                        </a:rPr>
                        <a:t>Βαθμός επίτευξης των στόχων που είχαν τεθεί</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Aft>
                          <a:spcPts val="0"/>
                        </a:spcAft>
                      </a:pPr>
                      <a:r>
                        <a:rPr lang="el-GR" sz="900" b="1">
                          <a:effectLst/>
                          <a:latin typeface="Calibri" panose="020F0502020204030204" pitchFamily="34" charset="0"/>
                          <a:ea typeface="Calibri" panose="020F0502020204030204" pitchFamily="34" charset="0"/>
                          <a:cs typeface="Times New Roman" panose="02020603050405020304" pitchFamily="18" charset="0"/>
                        </a:rPr>
                        <a:t>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l-GR" sz="900" b="1">
                          <a:effectLst/>
                          <a:latin typeface="Calibri" panose="020F0502020204030204" pitchFamily="34" charset="0"/>
                          <a:ea typeface="Calibri" panose="020F0502020204030204" pitchFamily="34" charset="0"/>
                          <a:cs typeface="Times New Roman" panose="02020603050405020304" pitchFamily="18" charset="0"/>
                        </a:rPr>
                        <a:t>Ελάχιστα</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900" b="1">
                          <a:effectLst/>
                          <a:latin typeface="Calibri" panose="020F0502020204030204" pitchFamily="34" charset="0"/>
                          <a:ea typeface="Calibri" panose="020F0502020204030204" pitchFamily="34" charset="0"/>
                          <a:cs typeface="Times New Roman" panose="02020603050405020304" pitchFamily="18" charset="0"/>
                        </a:rPr>
                        <a:t>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l-GR" sz="900" b="1">
                          <a:effectLst/>
                          <a:latin typeface="Calibri" panose="020F0502020204030204" pitchFamily="34" charset="0"/>
                          <a:ea typeface="Calibri" panose="020F0502020204030204" pitchFamily="34" charset="0"/>
                          <a:cs typeface="Times New Roman" panose="02020603050405020304" pitchFamily="18" charset="0"/>
                        </a:rPr>
                        <a:t>Μερικώς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900" b="1">
                          <a:effectLst/>
                          <a:latin typeface="Calibri" panose="020F0502020204030204" pitchFamily="34" charset="0"/>
                          <a:ea typeface="Calibri" panose="020F0502020204030204" pitchFamily="34" charset="0"/>
                          <a:cs typeface="Times New Roman" panose="02020603050405020304" pitchFamily="18" charset="0"/>
                        </a:rPr>
                        <a:t>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l-GR" sz="900" b="1">
                          <a:effectLst/>
                          <a:latin typeface="Calibri" panose="020F0502020204030204" pitchFamily="34" charset="0"/>
                          <a:ea typeface="Calibri" panose="020F0502020204030204" pitchFamily="34" charset="0"/>
                          <a:cs typeface="Times New Roman" panose="02020603050405020304" pitchFamily="18" charset="0"/>
                        </a:rPr>
                        <a:t>Σε μεγάλο βαθμό</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900" b="1">
                          <a:effectLst/>
                          <a:latin typeface="Calibri" panose="020F0502020204030204" pitchFamily="34" charset="0"/>
                          <a:ea typeface="Calibri" panose="020F0502020204030204" pitchFamily="34" charset="0"/>
                          <a:cs typeface="Times New Roman" panose="02020603050405020304" pitchFamily="18" charset="0"/>
                        </a:rPr>
                        <a:t>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l-GR" sz="900" b="1">
                          <a:effectLst/>
                          <a:latin typeface="Calibri" panose="020F0502020204030204" pitchFamily="34" charset="0"/>
                          <a:ea typeface="Calibri" panose="020F0502020204030204" pitchFamily="34" charset="0"/>
                          <a:cs typeface="Times New Roman" panose="02020603050405020304" pitchFamily="18" charset="0"/>
                        </a:rPr>
                        <a:t>Πλήρως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el-GR" sz="1100" b="1">
                          <a:effectLst/>
                          <a:latin typeface="Calibri" panose="020F0502020204030204" pitchFamily="34" charset="0"/>
                          <a:ea typeface="Calibri" panose="020F0502020204030204" pitchFamily="34" charset="0"/>
                          <a:cs typeface="Times New Roman" panose="02020603050405020304" pitchFamily="18" charset="0"/>
                        </a:rPr>
                        <a:t>Σημαντικότερα αποτελέσματα των Δράσεων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r>
                        <a:rPr lang="el-GR" sz="900">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r>
              <a:tr h="0">
                <a:tc>
                  <a:txBody>
                    <a:bodyPr/>
                    <a:lstStyle/>
                    <a:p>
                      <a:pPr>
                        <a:lnSpc>
                          <a:spcPct val="107000"/>
                        </a:lnSpc>
                        <a:spcAft>
                          <a:spcPts val="0"/>
                        </a:spcAft>
                      </a:pPr>
                      <a:r>
                        <a:rPr lang="el-GR" sz="1100" b="1">
                          <a:effectLst/>
                          <a:latin typeface="Calibri" panose="020F0502020204030204" pitchFamily="34" charset="0"/>
                          <a:ea typeface="Calibri" panose="020F0502020204030204" pitchFamily="34" charset="0"/>
                          <a:cs typeface="Times New Roman" panose="02020603050405020304" pitchFamily="18" charset="0"/>
                        </a:rPr>
                        <a:t>Δυσκολίες που παρουσιάστηκαν</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r>
                        <a:rPr lang="el-GR" sz="900">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r>
              <a:tr h="0">
                <a:tc>
                  <a:txBody>
                    <a:bodyPr/>
                    <a:lstStyle/>
                    <a:p>
                      <a:pPr>
                        <a:lnSpc>
                          <a:spcPct val="107000"/>
                        </a:lnSpc>
                        <a:spcAft>
                          <a:spcPts val="0"/>
                        </a:spcAft>
                      </a:pPr>
                      <a:r>
                        <a:rPr lang="el-GR" sz="1100" b="1">
                          <a:effectLst/>
                          <a:latin typeface="Calibri" panose="020F0502020204030204" pitchFamily="34" charset="0"/>
                          <a:ea typeface="Calibri" panose="020F0502020204030204" pitchFamily="34" charset="0"/>
                          <a:cs typeface="Calibri" panose="020F0502020204030204" pitchFamily="34" charset="0"/>
                        </a:rPr>
                        <a:t>Ανάδειξη Πρακτικών και προτάσεις για αξιοποίησή τους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r>
                        <a:rPr lang="el-GR" sz="900">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r>
              <a:tr h="0">
                <a:tc>
                  <a:txBody>
                    <a:bodyPr/>
                    <a:lstStyle/>
                    <a:p>
                      <a:pPr>
                        <a:lnSpc>
                          <a:spcPct val="107000"/>
                        </a:lnSpc>
                        <a:spcAft>
                          <a:spcPts val="0"/>
                        </a:spcAft>
                      </a:pPr>
                      <a:r>
                        <a:rPr lang="el-GR" sz="1100" b="1">
                          <a:effectLst/>
                          <a:latin typeface="Calibri" panose="020F0502020204030204" pitchFamily="34" charset="0"/>
                          <a:ea typeface="Calibri" panose="020F0502020204030204" pitchFamily="34" charset="0"/>
                          <a:cs typeface="Calibri" panose="020F0502020204030204" pitchFamily="34" charset="0"/>
                        </a:rPr>
                        <a:t>Προτάσεις για αναγκαίες επιμορφώσεις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r>
                        <a:rPr lang="el-GR" sz="900" b="1" dirty="0">
                          <a:effectLst/>
                          <a:latin typeface="Calibri" panose="020F0502020204030204" pitchFamily="34" charset="0"/>
                          <a:ea typeface="Calibri" panose="020F0502020204030204" pitchFamily="34"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r>
            </a:tbl>
          </a:graphicData>
        </a:graphic>
      </p:graphicFrame>
      <p:sp>
        <p:nvSpPr>
          <p:cNvPr id="4" name="Ορθογώνιο 3"/>
          <p:cNvSpPr/>
          <p:nvPr/>
        </p:nvSpPr>
        <p:spPr>
          <a:xfrm>
            <a:off x="360947" y="2709445"/>
            <a:ext cx="5648662" cy="369332"/>
          </a:xfrm>
          <a:prstGeom prst="rect">
            <a:avLst/>
          </a:prstGeom>
        </p:spPr>
        <p:txBody>
          <a:bodyPr wrap="none">
            <a:spAutoFit/>
          </a:bodyPr>
          <a:lstStyle/>
          <a:p>
            <a:r>
              <a:rPr lang="el-GR" b="1" dirty="0">
                <a:latin typeface="Calibri" panose="020F0502020204030204" pitchFamily="34" charset="0"/>
                <a:ea typeface="Calibri" panose="020F0502020204030204" pitchFamily="34" charset="0"/>
                <a:cs typeface="Times New Roman" panose="02020603050405020304" pitchFamily="18" charset="0"/>
              </a:rPr>
              <a:t>Γ. ΑΠΟΤΙΜΗΣΗ ΤΩΝ ΔΡΑΣΕΩΝ ΒΕΛΤΙΩΣΗΣ ΤΟΥ ΣΧΟΛΕΙΟΥ </a:t>
            </a:r>
            <a:endParaRPr lang="el-GR" b="1" dirty="0">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54505" y="264541"/>
            <a:ext cx="9785685" cy="622427"/>
          </a:xfrm>
        </p:spPr>
        <p:txBody>
          <a:bodyPr>
            <a:normAutofit fontScale="90000"/>
          </a:bodyPr>
          <a:lstStyle/>
          <a:p>
            <a:pPr algn="ctr"/>
            <a:r>
              <a:rPr lang="el-GR" b="1" dirty="0">
                <a:solidFill>
                  <a:schemeClr val="accent2">
                    <a:lumMod val="75000"/>
                  </a:schemeClr>
                </a:solidFill>
                <a:latin typeface="+mn-lt"/>
              </a:rPr>
              <a:t>4. Εξωτερική αξιολόγηση σχολικών μονάδων</a:t>
            </a:r>
            <a:endParaRPr lang="el-GR" b="1" dirty="0">
              <a:solidFill>
                <a:schemeClr val="accent2">
                  <a:lumMod val="75000"/>
                </a:schemeClr>
              </a:solidFill>
              <a:latin typeface="+mn-lt"/>
            </a:endParaRPr>
          </a:p>
        </p:txBody>
      </p:sp>
      <p:graphicFrame>
        <p:nvGraphicFramePr>
          <p:cNvPr id="4" name="Θέση περιεχομένου 3"/>
          <p:cNvGraphicFramePr>
            <a:graphicFrameLocks noGrp="1"/>
          </p:cNvGraphicFramePr>
          <p:nvPr>
            <p:ph idx="1"/>
          </p:nvPr>
        </p:nvGraphicFramePr>
        <p:xfrm>
          <a:off x="-946484" y="886969"/>
          <a:ext cx="12512841" cy="570649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00166" y="49236"/>
            <a:ext cx="10771632" cy="668611"/>
          </a:xfrm>
        </p:spPr>
        <p:txBody>
          <a:bodyPr>
            <a:normAutofit/>
          </a:bodyPr>
          <a:lstStyle/>
          <a:p>
            <a:pPr algn="ctr"/>
            <a:r>
              <a:rPr lang="el-GR" sz="3600" b="1" dirty="0">
                <a:solidFill>
                  <a:schemeClr val="bg1">
                    <a:lumMod val="50000"/>
                  </a:schemeClr>
                </a:solidFill>
                <a:latin typeface="+mn-lt"/>
              </a:rPr>
              <a:t>Α. Έκθεση Εξωτερικής Αξιολόγησης σχολείου από Σ.Ε.</a:t>
            </a:r>
            <a:endParaRPr lang="el-GR" sz="3600" b="1" dirty="0">
              <a:solidFill>
                <a:schemeClr val="bg1">
                  <a:lumMod val="50000"/>
                </a:schemeClr>
              </a:solidFill>
              <a:latin typeface="+mn-lt"/>
            </a:endParaRPr>
          </a:p>
        </p:txBody>
      </p:sp>
      <p:sp>
        <p:nvSpPr>
          <p:cNvPr id="9" name="Ορθογώνιο 8"/>
          <p:cNvSpPr/>
          <p:nvPr/>
        </p:nvSpPr>
        <p:spPr>
          <a:xfrm>
            <a:off x="371010" y="666486"/>
            <a:ext cx="4176463" cy="276999"/>
          </a:xfrm>
          <a:prstGeom prst="rect">
            <a:avLst/>
          </a:prstGeom>
        </p:spPr>
        <p:txBody>
          <a:bodyPr wrap="square">
            <a:spAutoFit/>
          </a:bodyPr>
          <a:lstStyle/>
          <a:p>
            <a:r>
              <a:rPr lang="el-GR" sz="1200" b="1"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Α. ΑΝΑΛΥΤΙΚΗ ΑΠΟΤΙΜΗΣΗ ΤΟΥ ΕΡΓΟΥ ΤΟΥ ΣΧΟΛΕΙΟΥ</a:t>
            </a:r>
            <a:endParaRPr lang="el-GR" sz="1200" dirty="0">
              <a:solidFill>
                <a:schemeClr val="bg1">
                  <a:lumMod val="50000"/>
                </a:schemeClr>
              </a:solidFill>
            </a:endParaRPr>
          </a:p>
        </p:txBody>
      </p:sp>
      <p:graphicFrame>
        <p:nvGraphicFramePr>
          <p:cNvPr id="5" name="Πίνακας 4"/>
          <p:cNvGraphicFramePr>
            <a:graphicFrameLocks noGrp="1"/>
          </p:cNvGraphicFramePr>
          <p:nvPr/>
        </p:nvGraphicFramePr>
        <p:xfrm>
          <a:off x="371010" y="1030624"/>
          <a:ext cx="5585653" cy="4507772"/>
        </p:xfrm>
        <a:graphic>
          <a:graphicData uri="http://schemas.openxmlformats.org/drawingml/2006/table">
            <a:tbl>
              <a:tblPr firstRow="1" firstCol="1" bandRow="1"/>
              <a:tblGrid>
                <a:gridCol w="3431556"/>
                <a:gridCol w="546410"/>
                <a:gridCol w="1607687"/>
              </a:tblGrid>
              <a:tr h="478898">
                <a:tc>
                  <a:txBody>
                    <a:bodyPr/>
                    <a:lstStyle/>
                    <a:p>
                      <a:pPr algn="ctr">
                        <a:lnSpc>
                          <a:spcPct val="107000"/>
                        </a:lnSpc>
                        <a:spcAft>
                          <a:spcPts val="0"/>
                        </a:spcAft>
                      </a:pPr>
                      <a:r>
                        <a:rPr lang="el-GR" sz="1100" b="1" dirty="0">
                          <a:effectLst/>
                          <a:latin typeface="Calibri" panose="020F0502020204030204" pitchFamily="34" charset="0"/>
                          <a:cs typeface="Calibri" panose="020F0502020204030204" pitchFamily="34" charset="0"/>
                        </a:rPr>
                        <a:t> </a:t>
                      </a:r>
                      <a:endParaRPr lang="el-GR" sz="1100" dirty="0">
                        <a:effectLst/>
                        <a:latin typeface="Calibri" panose="020F0502020204030204" pitchFamily="34" charset="0"/>
                        <a:cs typeface="Times New Roman" panose="02020603050405020304" pitchFamily="18" charset="0"/>
                      </a:endParaRPr>
                    </a:p>
                    <a:p>
                      <a:pPr algn="ctr">
                        <a:lnSpc>
                          <a:spcPct val="107000"/>
                        </a:lnSpc>
                        <a:spcAft>
                          <a:spcPts val="0"/>
                        </a:spcAft>
                      </a:pPr>
                      <a:r>
                        <a:rPr lang="el-GR" sz="1100" b="1" dirty="0">
                          <a:effectLst/>
                          <a:latin typeface="Calibri" panose="020F0502020204030204" pitchFamily="34" charset="0"/>
                          <a:cs typeface="Calibri" panose="020F0502020204030204" pitchFamily="34" charset="0"/>
                        </a:rPr>
                        <a:t>Παιδαγωγική και μαθησιακή λειτουργία</a:t>
                      </a:r>
                      <a:endParaRPr lang="el-GR" sz="1100" dirty="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gridSpan="2">
                  <a:txBody>
                    <a:bodyPr/>
                    <a:lstStyle/>
                    <a:p>
                      <a:pPr algn="ctr">
                        <a:lnSpc>
                          <a:spcPct val="107000"/>
                        </a:lnSpc>
                        <a:spcAft>
                          <a:spcPts val="0"/>
                        </a:spcAft>
                      </a:pPr>
                      <a:r>
                        <a:rPr lang="el-GR" sz="1100" b="1" dirty="0">
                          <a:effectLst/>
                          <a:latin typeface="Calibri" panose="020F0502020204030204" pitchFamily="34" charset="0"/>
                          <a:cs typeface="Calibri" panose="020F0502020204030204" pitchFamily="34" charset="0"/>
                        </a:rPr>
                        <a:t>Αποτίμηση της εικόνας του σχολείου βάσει της Έκθεσης Εσωτερικής Αξιολόγησης </a:t>
                      </a:r>
                      <a:endParaRPr lang="el-GR" sz="1100" dirty="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cPr/>
                </a:tc>
              </a:tr>
              <a:tr h="319265">
                <a:tc>
                  <a:txBody>
                    <a:bodyPr/>
                    <a:lstStyle/>
                    <a:p>
                      <a:pPr>
                        <a:lnSpc>
                          <a:spcPct val="107000"/>
                        </a:lnSpc>
                        <a:spcAft>
                          <a:spcPts val="0"/>
                        </a:spcAft>
                      </a:pPr>
                      <a:r>
                        <a:rPr lang="el-GR" sz="1100" b="1" dirty="0">
                          <a:effectLst/>
                          <a:latin typeface="Calibri" panose="020F0502020204030204" pitchFamily="34" charset="0"/>
                          <a:ea typeface="Calibri" panose="020F0502020204030204" pitchFamily="34" charset="0"/>
                          <a:cs typeface="Calibri" panose="020F0502020204030204" pitchFamily="34" charset="0"/>
                        </a:rPr>
                        <a:t>Άξονες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lnSpc>
                          <a:spcPct val="107000"/>
                        </a:lnSpc>
                        <a:spcAft>
                          <a:spcPts val="0"/>
                        </a:spcAft>
                      </a:pPr>
                      <a:r>
                        <a:rPr lang="el-GR" sz="1100" b="1">
                          <a:effectLst/>
                          <a:latin typeface="Calibri" panose="020F0502020204030204" pitchFamily="34" charset="0"/>
                          <a:cs typeface="Calibri" panose="020F0502020204030204" pitchFamily="34" charset="0"/>
                        </a:rPr>
                        <a:t>1-10</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lnSpc>
                          <a:spcPct val="107000"/>
                        </a:lnSpc>
                        <a:spcAft>
                          <a:spcPts val="0"/>
                        </a:spcAft>
                      </a:pPr>
                      <a:r>
                        <a:rPr lang="el-GR" sz="1100" b="1">
                          <a:effectLst/>
                          <a:latin typeface="Calibri" panose="020F0502020204030204" pitchFamily="34" charset="0"/>
                          <a:cs typeface="Calibri" panose="020F0502020204030204" pitchFamily="34" charset="0"/>
                        </a:rPr>
                        <a:t>Παρατηρήσεις - Τεκμηρίωση </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r>
              <a:tr h="127856">
                <a:tc>
                  <a:txBody>
                    <a:bodyPr/>
                    <a:lstStyle/>
                    <a:p>
                      <a:pPr marL="21590">
                        <a:lnSpc>
                          <a:spcPct val="107000"/>
                        </a:lnSpc>
                        <a:spcAft>
                          <a:spcPts val="0"/>
                        </a:spcAft>
                      </a:pPr>
                      <a:r>
                        <a:rPr lang="el-GR" sz="1000" b="1">
                          <a:effectLst/>
                          <a:latin typeface="Calibri" panose="020F0502020204030204" pitchFamily="34" charset="0"/>
                          <a:ea typeface="Calibri" panose="020F0502020204030204" pitchFamily="34" charset="0"/>
                          <a:cs typeface="Calibri" panose="020F0502020204030204" pitchFamily="34" charset="0"/>
                        </a:rPr>
                        <a:t>Διδασκαλία, μάθηση και αξιολόγηση </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600">
                          <a:effectLst/>
                          <a:latin typeface="Calibri" panose="020F0502020204030204" pitchFamily="34" charset="0"/>
                          <a:cs typeface="Calibri" panose="020F0502020204030204" pitchFamily="34" charset="0"/>
                        </a:rPr>
                        <a:t> </a:t>
                      </a:r>
                      <a:endParaRPr lang="el-GR" sz="8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600">
                          <a:effectLst/>
                          <a:latin typeface="Calibri" panose="020F0502020204030204" pitchFamily="34" charset="0"/>
                          <a:cs typeface="Calibri" panose="020F0502020204030204" pitchFamily="34" charset="0"/>
                        </a:rPr>
                        <a:t> </a:t>
                      </a:r>
                      <a:endParaRPr lang="el-GR" sz="8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856">
                <a:tc>
                  <a:txBody>
                    <a:bodyPr/>
                    <a:lstStyle/>
                    <a:p>
                      <a:pPr marL="21590">
                        <a:lnSpc>
                          <a:spcPct val="107000"/>
                        </a:lnSpc>
                        <a:spcAft>
                          <a:spcPts val="0"/>
                        </a:spcAft>
                      </a:pPr>
                      <a:r>
                        <a:rPr lang="el-GR" sz="1000" b="1">
                          <a:effectLst/>
                          <a:latin typeface="Calibri" panose="020F0502020204030204" pitchFamily="34" charset="0"/>
                          <a:ea typeface="Calibri" panose="020F0502020204030204" pitchFamily="34" charset="0"/>
                          <a:cs typeface="Calibri" panose="020F0502020204030204" pitchFamily="34" charset="0"/>
                        </a:rPr>
                        <a:t>Φοίτηση – σχολική διαρροή </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600">
                          <a:effectLst/>
                          <a:latin typeface="Calibri" panose="020F0502020204030204" pitchFamily="34" charset="0"/>
                          <a:cs typeface="Calibri" panose="020F0502020204030204" pitchFamily="34" charset="0"/>
                        </a:rPr>
                        <a:t> </a:t>
                      </a:r>
                      <a:endParaRPr lang="el-GR" sz="8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600" dirty="0">
                          <a:effectLst/>
                          <a:latin typeface="Calibri" panose="020F0502020204030204" pitchFamily="34" charset="0"/>
                          <a:cs typeface="Calibri" panose="020F0502020204030204" pitchFamily="34" charset="0"/>
                        </a:rPr>
                        <a:t> </a:t>
                      </a:r>
                      <a:endParaRPr lang="el-GR" sz="800" dirty="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856">
                <a:tc>
                  <a:txBody>
                    <a:bodyPr/>
                    <a:lstStyle/>
                    <a:p>
                      <a:pPr marL="21590">
                        <a:lnSpc>
                          <a:spcPct val="107000"/>
                        </a:lnSpc>
                        <a:spcAft>
                          <a:spcPts val="0"/>
                        </a:spcAft>
                      </a:pPr>
                      <a:r>
                        <a:rPr lang="el-GR" sz="1000" b="1">
                          <a:effectLst/>
                          <a:latin typeface="Calibri" panose="020F0502020204030204" pitchFamily="34" charset="0"/>
                          <a:ea typeface="Calibri" panose="020F0502020204030204" pitchFamily="34" charset="0"/>
                          <a:cs typeface="Calibri" panose="020F0502020204030204" pitchFamily="34" charset="0"/>
                        </a:rPr>
                        <a:t>Σχέσεις μεταξύ μαθητών/μαθητριών</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600">
                          <a:effectLst/>
                          <a:latin typeface="Calibri" panose="020F0502020204030204" pitchFamily="34" charset="0"/>
                          <a:cs typeface="Calibri" panose="020F0502020204030204" pitchFamily="34" charset="0"/>
                        </a:rPr>
                        <a:t> </a:t>
                      </a:r>
                      <a:endParaRPr lang="el-GR" sz="8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600">
                          <a:effectLst/>
                          <a:latin typeface="Calibri" panose="020F0502020204030204" pitchFamily="34" charset="0"/>
                          <a:cs typeface="Calibri" panose="020F0502020204030204" pitchFamily="34" charset="0"/>
                        </a:rPr>
                        <a:t> </a:t>
                      </a:r>
                      <a:endParaRPr lang="el-GR" sz="8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897">
                <a:tc>
                  <a:txBody>
                    <a:bodyPr/>
                    <a:lstStyle/>
                    <a:p>
                      <a:pPr marL="21590">
                        <a:lnSpc>
                          <a:spcPct val="107000"/>
                        </a:lnSpc>
                        <a:spcAft>
                          <a:spcPts val="0"/>
                        </a:spcAft>
                      </a:pPr>
                      <a:r>
                        <a:rPr lang="el-GR" sz="1000" b="1">
                          <a:effectLst/>
                          <a:latin typeface="Calibri" panose="020F0502020204030204" pitchFamily="34" charset="0"/>
                          <a:ea typeface="Calibri" panose="020F0502020204030204" pitchFamily="34" charset="0"/>
                          <a:cs typeface="Calibri" panose="020F0502020204030204" pitchFamily="34" charset="0"/>
                        </a:rPr>
                        <a:t>Σχέσεις μεταξύ μαθητών/-τριών και εκπαιδευτικών</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600">
                          <a:effectLst/>
                          <a:latin typeface="Calibri" panose="020F0502020204030204" pitchFamily="34" charset="0"/>
                          <a:cs typeface="Calibri" panose="020F0502020204030204" pitchFamily="34" charset="0"/>
                        </a:rPr>
                        <a:t> </a:t>
                      </a:r>
                      <a:endParaRPr lang="el-GR" sz="8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600" dirty="0">
                          <a:effectLst/>
                          <a:latin typeface="Calibri" panose="020F0502020204030204" pitchFamily="34" charset="0"/>
                          <a:cs typeface="Calibri" panose="020F0502020204030204" pitchFamily="34" charset="0"/>
                        </a:rPr>
                        <a:t> </a:t>
                      </a:r>
                      <a:endParaRPr lang="el-GR" sz="800" dirty="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856">
                <a:tc>
                  <a:txBody>
                    <a:bodyPr/>
                    <a:lstStyle/>
                    <a:p>
                      <a:pPr marL="21590">
                        <a:lnSpc>
                          <a:spcPct val="107000"/>
                        </a:lnSpc>
                        <a:spcAft>
                          <a:spcPts val="0"/>
                        </a:spcAft>
                        <a:tabLst>
                          <a:tab pos="174625" algn="l"/>
                        </a:tabLst>
                      </a:pPr>
                      <a:r>
                        <a:rPr lang="el-GR" sz="1000" b="1">
                          <a:effectLst/>
                          <a:latin typeface="Calibri" panose="020F0502020204030204" pitchFamily="34" charset="0"/>
                          <a:ea typeface="Calibri" panose="020F0502020204030204" pitchFamily="34" charset="0"/>
                          <a:cs typeface="Calibri" panose="020F0502020204030204" pitchFamily="34" charset="0"/>
                        </a:rPr>
                        <a:t>Σχέσεις σχολείου - οικογένειας</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600">
                          <a:effectLst/>
                          <a:latin typeface="Calibri" panose="020F0502020204030204" pitchFamily="34" charset="0"/>
                          <a:cs typeface="Calibri" panose="020F0502020204030204" pitchFamily="34" charset="0"/>
                        </a:rPr>
                        <a:t> </a:t>
                      </a:r>
                      <a:endParaRPr lang="el-GR" sz="8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600">
                          <a:effectLst/>
                          <a:latin typeface="Calibri" panose="020F0502020204030204" pitchFamily="34" charset="0"/>
                          <a:cs typeface="Calibri" panose="020F0502020204030204" pitchFamily="34" charset="0"/>
                        </a:rPr>
                        <a:t> </a:t>
                      </a:r>
                      <a:endParaRPr lang="el-GR" sz="8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710">
                <a:tc>
                  <a:txBody>
                    <a:bodyPr/>
                    <a:lstStyle/>
                    <a:p>
                      <a:pPr marL="228600" algn="ctr">
                        <a:lnSpc>
                          <a:spcPct val="107000"/>
                        </a:lnSpc>
                        <a:spcAft>
                          <a:spcPts val="0"/>
                        </a:spcAft>
                      </a:pPr>
                      <a:r>
                        <a:rPr lang="el-GR" sz="800" b="1">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Διοικητική λειτουργία</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gridSpan="2">
                  <a:txBody>
                    <a:bodyPr/>
                    <a:lstStyle/>
                    <a:p>
                      <a:pPr algn="ctr">
                        <a:lnSpc>
                          <a:spcPct val="107000"/>
                        </a:lnSpc>
                        <a:spcAft>
                          <a:spcPts val="0"/>
                        </a:spcAft>
                      </a:pPr>
                      <a:r>
                        <a:rPr lang="el-GR" sz="1100" b="1">
                          <a:effectLst/>
                          <a:latin typeface="Calibri" panose="020F0502020204030204" pitchFamily="34" charset="0"/>
                          <a:ea typeface="Calibri" panose="020F0502020204030204" pitchFamily="34" charset="0"/>
                          <a:cs typeface="Calibri" panose="020F0502020204030204" pitchFamily="34" charset="0"/>
                        </a:rPr>
                        <a:t>Αποτίμηση της εικόνας του σχολείου βάσει της Έκθεσης Εσωτερικής Αξιολόγησης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hMerge="1">
                  <a:tcPr/>
                </a:tc>
              </a:tr>
              <a:tr h="319265">
                <a:tc>
                  <a:txBody>
                    <a:bodyPr/>
                    <a:lstStyle/>
                    <a:p>
                      <a:pPr marL="228600">
                        <a:lnSpc>
                          <a:spcPct val="107000"/>
                        </a:lnSpc>
                        <a:spcAft>
                          <a:spcPts val="0"/>
                        </a:spcAft>
                      </a:pPr>
                      <a:r>
                        <a:rPr lang="el-GR" sz="1100" b="1" dirty="0">
                          <a:effectLst/>
                          <a:latin typeface="Calibri" panose="020F0502020204030204" pitchFamily="34" charset="0"/>
                          <a:ea typeface="Calibri" panose="020F0502020204030204" pitchFamily="34" charset="0"/>
                          <a:cs typeface="Calibri" panose="020F0502020204030204" pitchFamily="34" charset="0"/>
                        </a:rPr>
                        <a:t>‘Αξονες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el-GR" sz="1100" b="1">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p>
                      <a:pPr algn="ctr">
                        <a:lnSpc>
                          <a:spcPct val="107000"/>
                        </a:lnSpc>
                        <a:spcAft>
                          <a:spcPts val="0"/>
                        </a:spcAft>
                      </a:pPr>
                      <a:r>
                        <a:rPr lang="el-GR" sz="1100" b="1">
                          <a:effectLst/>
                          <a:latin typeface="Calibri" panose="020F0502020204030204" pitchFamily="34" charset="0"/>
                          <a:cs typeface="Calibri" panose="020F0502020204030204" pitchFamily="34" charset="0"/>
                        </a:rPr>
                        <a:t>1-10</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el-GR" sz="1100" b="1">
                          <a:effectLst/>
                          <a:latin typeface="Calibri" panose="020F0502020204030204" pitchFamily="34" charset="0"/>
                          <a:cs typeface="Calibri" panose="020F0502020204030204" pitchFamily="34" charset="0"/>
                        </a:rPr>
                        <a:t>Παρατηρήσεις -</a:t>
                      </a:r>
                      <a:endParaRPr lang="el-GR" sz="1100">
                        <a:effectLst/>
                        <a:latin typeface="Calibri" panose="020F0502020204030204" pitchFamily="34" charset="0"/>
                        <a:cs typeface="Times New Roman" panose="02020603050405020304" pitchFamily="18" charset="0"/>
                      </a:endParaRPr>
                    </a:p>
                    <a:p>
                      <a:pPr algn="ctr">
                        <a:lnSpc>
                          <a:spcPct val="107000"/>
                        </a:lnSpc>
                        <a:spcAft>
                          <a:spcPts val="0"/>
                        </a:spcAft>
                      </a:pPr>
                      <a:r>
                        <a:rPr lang="el-GR" sz="1100" b="1">
                          <a:effectLst/>
                          <a:latin typeface="Calibri" panose="020F0502020204030204" pitchFamily="34" charset="0"/>
                          <a:cs typeface="Calibri" panose="020F0502020204030204" pitchFamily="34" charset="0"/>
                        </a:rPr>
                        <a:t>Τεκμηρίωση</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r>
              <a:tr h="255712">
                <a:tc>
                  <a:txBody>
                    <a:bodyPr/>
                    <a:lstStyle/>
                    <a:p>
                      <a:pPr indent="21590">
                        <a:lnSpc>
                          <a:spcPct val="107000"/>
                        </a:lnSpc>
                        <a:spcAft>
                          <a:spcPts val="0"/>
                        </a:spcAft>
                      </a:pPr>
                      <a:r>
                        <a:rPr lang="el-GR" sz="1100" b="1">
                          <a:effectLst/>
                          <a:latin typeface="Calibri" panose="020F0502020204030204" pitchFamily="34" charset="0"/>
                          <a:ea typeface="Calibri" panose="020F0502020204030204" pitchFamily="34" charset="0"/>
                          <a:cs typeface="Calibri" panose="020F0502020204030204" pitchFamily="34" charset="0"/>
                        </a:rPr>
                        <a:t>Ηγεσία - Οργάνωση και διοίκηση της σχολικής μονάδας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11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11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856">
                <a:tc>
                  <a:txBody>
                    <a:bodyPr/>
                    <a:lstStyle/>
                    <a:p>
                      <a:pPr indent="21590">
                        <a:lnSpc>
                          <a:spcPct val="107000"/>
                        </a:lnSpc>
                        <a:spcAft>
                          <a:spcPts val="0"/>
                        </a:spcAft>
                      </a:pPr>
                      <a:r>
                        <a:rPr lang="el-GR" sz="1100" b="1">
                          <a:effectLst/>
                          <a:latin typeface="Calibri" panose="020F0502020204030204" pitchFamily="34" charset="0"/>
                          <a:ea typeface="Calibri" panose="020F0502020204030204" pitchFamily="34" charset="0"/>
                          <a:cs typeface="Calibri" panose="020F0502020204030204" pitchFamily="34" charset="0"/>
                        </a:rPr>
                        <a:t>Σχολείο και κοινότητα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1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100" dirty="0">
                          <a:effectLst/>
                          <a:latin typeface="Calibri" panose="020F0502020204030204" pitchFamily="34" charset="0"/>
                          <a:cs typeface="Calibri" panose="020F0502020204030204" pitchFamily="34" charset="0"/>
                        </a:rPr>
                        <a:t> </a:t>
                      </a:r>
                      <a:endParaRPr lang="el-GR" sz="1100" dirty="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8898">
                <a:tc>
                  <a:txBody>
                    <a:bodyPr/>
                    <a:lstStyle/>
                    <a:p>
                      <a:pPr marL="228600" algn="ctr">
                        <a:lnSpc>
                          <a:spcPct val="107000"/>
                        </a:lnSpc>
                        <a:spcAft>
                          <a:spcPts val="0"/>
                        </a:spcAft>
                      </a:pPr>
                      <a:r>
                        <a:rPr lang="el-GR" sz="1100" b="1">
                          <a:effectLst/>
                          <a:latin typeface="Calibri" panose="020F0502020204030204" pitchFamily="34" charset="0"/>
                          <a:ea typeface="Calibri" panose="020F0502020204030204" pitchFamily="34" charset="0"/>
                          <a:cs typeface="Calibri" panose="020F0502020204030204" pitchFamily="34" charset="0"/>
                        </a:rPr>
                        <a:t> </a:t>
                      </a:r>
                      <a:r>
                        <a:rPr lang="el-GR" sz="1400" b="1">
                          <a:effectLst/>
                          <a:latin typeface="Calibri" panose="020F0502020204030204" pitchFamily="34" charset="0"/>
                          <a:ea typeface="Calibri" panose="020F0502020204030204" pitchFamily="34" charset="0"/>
                          <a:cs typeface="Calibri" panose="020F0502020204030204" pitchFamily="34" charset="0"/>
                        </a:rPr>
                        <a:t>Επαγγελματική ανάπτυξη των εκπαιδευτικών</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gridSpan="2">
                  <a:txBody>
                    <a:bodyPr/>
                    <a:lstStyle/>
                    <a:p>
                      <a:pPr algn="ctr">
                        <a:lnSpc>
                          <a:spcPct val="107000"/>
                        </a:lnSpc>
                        <a:spcAft>
                          <a:spcPts val="0"/>
                        </a:spcAft>
                      </a:pPr>
                      <a:r>
                        <a:rPr lang="el-GR" sz="1100" b="1">
                          <a:effectLst/>
                          <a:latin typeface="Calibri" panose="020F0502020204030204" pitchFamily="34" charset="0"/>
                          <a:ea typeface="Calibri" panose="020F0502020204030204" pitchFamily="34" charset="0"/>
                          <a:cs typeface="Calibri" panose="020F0502020204030204" pitchFamily="34" charset="0"/>
                        </a:rPr>
                        <a:t>Αποτίμηση της εικόνας του σχολείου βάσει της Έκθεσης Εσωτερικής Αξιολόγησης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hMerge="1">
                  <a:tcPr/>
                </a:tc>
              </a:tr>
              <a:tr h="319265">
                <a:tc>
                  <a:txBody>
                    <a:bodyPr/>
                    <a:lstStyle/>
                    <a:p>
                      <a:pPr marL="228600">
                        <a:lnSpc>
                          <a:spcPct val="107000"/>
                        </a:lnSpc>
                        <a:spcAft>
                          <a:spcPts val="0"/>
                        </a:spcAft>
                      </a:pPr>
                      <a:r>
                        <a:rPr lang="el-GR" sz="1100" b="1">
                          <a:effectLst/>
                          <a:latin typeface="Calibri" panose="020F0502020204030204" pitchFamily="34" charset="0"/>
                          <a:ea typeface="Calibri" panose="020F0502020204030204" pitchFamily="34" charset="0"/>
                          <a:cs typeface="Calibri" panose="020F0502020204030204" pitchFamily="34" charset="0"/>
                        </a:rPr>
                        <a:t>Θεματικοί άξονες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spcAft>
                          <a:spcPts val="0"/>
                        </a:spcAft>
                      </a:pPr>
                      <a:r>
                        <a:rPr lang="el-GR" sz="1100" b="1">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p>
                      <a:pPr algn="ctr">
                        <a:lnSpc>
                          <a:spcPct val="107000"/>
                        </a:lnSpc>
                        <a:spcAft>
                          <a:spcPts val="0"/>
                        </a:spcAft>
                      </a:pPr>
                      <a:r>
                        <a:rPr lang="el-GR" sz="1100" b="1">
                          <a:effectLst/>
                          <a:latin typeface="Calibri" panose="020F0502020204030204" pitchFamily="34" charset="0"/>
                          <a:cs typeface="Calibri" panose="020F0502020204030204" pitchFamily="34" charset="0"/>
                        </a:rPr>
                        <a:t>1-10</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spcAft>
                          <a:spcPts val="0"/>
                        </a:spcAft>
                      </a:pPr>
                      <a:r>
                        <a:rPr lang="el-GR" sz="1100" b="1">
                          <a:effectLst/>
                          <a:latin typeface="Calibri" panose="020F0502020204030204" pitchFamily="34" charset="0"/>
                          <a:cs typeface="Calibri" panose="020F0502020204030204" pitchFamily="34" charset="0"/>
                        </a:rPr>
                        <a:t>Παρατηρήσεις-</a:t>
                      </a:r>
                      <a:endParaRPr lang="el-GR" sz="1100">
                        <a:effectLst/>
                        <a:latin typeface="Calibri" panose="020F0502020204030204" pitchFamily="34" charset="0"/>
                        <a:cs typeface="Times New Roman" panose="02020603050405020304" pitchFamily="18" charset="0"/>
                      </a:endParaRPr>
                    </a:p>
                    <a:p>
                      <a:pPr algn="ctr">
                        <a:lnSpc>
                          <a:spcPct val="107000"/>
                        </a:lnSpc>
                        <a:spcAft>
                          <a:spcPts val="0"/>
                        </a:spcAft>
                      </a:pPr>
                      <a:r>
                        <a:rPr lang="el-GR" sz="1100" b="1">
                          <a:effectLst/>
                          <a:latin typeface="Calibri" panose="020F0502020204030204" pitchFamily="34" charset="0"/>
                          <a:cs typeface="Calibri" panose="020F0502020204030204" pitchFamily="34" charset="0"/>
                        </a:rPr>
                        <a:t>Τεκμηρίωση</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r>
              <a:tr h="182951">
                <a:tc>
                  <a:txBody>
                    <a:bodyPr/>
                    <a:lstStyle/>
                    <a:p>
                      <a:pPr>
                        <a:lnSpc>
                          <a:spcPct val="107000"/>
                        </a:lnSpc>
                        <a:spcAft>
                          <a:spcPts val="0"/>
                        </a:spcAft>
                      </a:pPr>
                      <a:r>
                        <a:rPr lang="el-GR" sz="1000" b="1">
                          <a:effectLst/>
                          <a:latin typeface="Calibri" panose="020F0502020204030204" pitchFamily="34" charset="0"/>
                          <a:ea typeface="Calibri" panose="020F0502020204030204" pitchFamily="34" charset="0"/>
                          <a:cs typeface="Calibri" panose="020F0502020204030204" pitchFamily="34" charset="0"/>
                        </a:rPr>
                        <a:t>Συμμετοχή των εκπαιδευτικών σε επιμορφωτικές δράσεις</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1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1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567">
                <a:tc>
                  <a:txBody>
                    <a:bodyPr/>
                    <a:lstStyle/>
                    <a:p>
                      <a:pPr>
                        <a:lnSpc>
                          <a:spcPct val="107000"/>
                        </a:lnSpc>
                        <a:spcAft>
                          <a:spcPts val="0"/>
                        </a:spcAft>
                      </a:pPr>
                      <a:r>
                        <a:rPr lang="el-GR" sz="1000" b="1" dirty="0">
                          <a:effectLst/>
                          <a:latin typeface="Calibri" panose="020F0502020204030204" pitchFamily="34" charset="0"/>
                          <a:ea typeface="Calibri" panose="020F0502020204030204" pitchFamily="34" charset="0"/>
                          <a:cs typeface="Calibri" panose="020F0502020204030204" pitchFamily="34" charset="0"/>
                        </a:rPr>
                        <a:t>Συμμετοχή των εκπαιδευτικών σε εθνικά και ευρωπαϊκά προγράμματα</a:t>
                      </a:r>
                      <a:endParaRPr lang="el-G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1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100" dirty="0">
                          <a:effectLst/>
                          <a:latin typeface="Calibri" panose="020F0502020204030204" pitchFamily="34" charset="0"/>
                          <a:cs typeface="Calibri" panose="020F0502020204030204" pitchFamily="34" charset="0"/>
                        </a:rPr>
                        <a:t> </a:t>
                      </a:r>
                      <a:endParaRPr lang="el-GR" sz="1100" dirty="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Ορθογώνιο 9"/>
          <p:cNvSpPr/>
          <p:nvPr/>
        </p:nvSpPr>
        <p:spPr>
          <a:xfrm>
            <a:off x="7637902" y="943485"/>
            <a:ext cx="4176463" cy="276999"/>
          </a:xfrm>
          <a:prstGeom prst="rect">
            <a:avLst/>
          </a:prstGeom>
        </p:spPr>
        <p:txBody>
          <a:bodyPr wrap="square">
            <a:spAutoFit/>
          </a:bodyPr>
          <a:lstStyle/>
          <a:p>
            <a:r>
              <a:rPr lang="el-GR" sz="1200" b="1"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Β. ΣΥΝΟΛΙΚΗ ΑΠΟΤΙΜΗΣΗ ΤΟΥ ΕΡΓΟΥ ΤΟΥ ΣΧΟΛΕΙΟΥ</a:t>
            </a:r>
            <a:endParaRPr lang="el-GR" sz="1200" dirty="0">
              <a:solidFill>
                <a:schemeClr val="bg1">
                  <a:lumMod val="50000"/>
                </a:schemeClr>
              </a:solidFill>
            </a:endParaRPr>
          </a:p>
        </p:txBody>
      </p:sp>
      <p:graphicFrame>
        <p:nvGraphicFramePr>
          <p:cNvPr id="6" name="Πίνακας 5"/>
          <p:cNvGraphicFramePr>
            <a:graphicFrameLocks noGrp="1"/>
          </p:cNvGraphicFramePr>
          <p:nvPr/>
        </p:nvGraphicFramePr>
        <p:xfrm>
          <a:off x="7339413" y="1531548"/>
          <a:ext cx="4196654" cy="2803243"/>
        </p:xfrm>
        <a:graphic>
          <a:graphicData uri="http://schemas.openxmlformats.org/drawingml/2006/table">
            <a:tbl>
              <a:tblPr firstRow="1" firstCol="1" bandRow="1"/>
              <a:tblGrid>
                <a:gridCol w="2879494"/>
                <a:gridCol w="1317160"/>
              </a:tblGrid>
              <a:tr h="222250">
                <a:tc gridSpan="2">
                  <a:txBody>
                    <a:bodyPr/>
                    <a:lstStyle/>
                    <a:p>
                      <a:pPr algn="ctr">
                        <a:lnSpc>
                          <a:spcPct val="107000"/>
                        </a:lnSpc>
                      </a:pPr>
                      <a:r>
                        <a:rPr lang="el-GR" sz="1200" b="1" dirty="0">
                          <a:effectLst/>
                          <a:latin typeface="Calibri" panose="020F0502020204030204" pitchFamily="34" charset="0"/>
                          <a:cs typeface="Calibri" panose="020F0502020204030204" pitchFamily="34" charset="0"/>
                        </a:rPr>
                        <a:t>Παιδαγωγική και μαθησιακή λειτουργία</a:t>
                      </a:r>
                      <a:endParaRPr lang="el-GR" sz="12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cPr/>
                </a:tc>
              </a:tr>
              <a:tr h="0">
                <a:tc>
                  <a:txBody>
                    <a:bodyPr/>
                    <a:lstStyle/>
                    <a:p>
                      <a:pPr marL="20320">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Θετικά σημεία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20320">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Προτάσεις για βελτίωση</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083">
                <a:tc gridSpan="2">
                  <a:txBody>
                    <a:bodyPr/>
                    <a:lstStyle/>
                    <a:p>
                      <a:pPr algn="ctr">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Διοικητική λειτουργία</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hMerge="1">
                  <a:tcPr/>
                </a:tc>
              </a:tr>
              <a:tr h="0">
                <a:tc>
                  <a:txBody>
                    <a:bodyPr/>
                    <a:lstStyle/>
                    <a:p>
                      <a:pPr indent="17145">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Θετικά σημεία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800"/>
                        </a:spcAft>
                      </a:pPr>
                      <a:r>
                        <a:rPr lang="el-GR" sz="1200" b="1" dirty="0">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Προτάσεις για βελτίωση</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840">
                <a:tc gridSpan="2">
                  <a:txBody>
                    <a:bodyPr/>
                    <a:lstStyle/>
                    <a:p>
                      <a:pPr marL="228600" algn="ctr">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Επαγγελματική ανάπτυξη των εκπαιδευτικών</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hMerge="1">
                  <a:tcPr/>
                </a:tc>
              </a:tr>
              <a:tr h="0">
                <a:tc>
                  <a:txBody>
                    <a:bodyPr/>
                    <a:lstStyle/>
                    <a:p>
                      <a:pPr>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Θετικά σημεία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Προτάσεις για βελτίωση - </a:t>
                      </a:r>
                      <a:r>
                        <a:rPr lang="en-US" sz="1200" b="1">
                          <a:effectLst/>
                          <a:latin typeface="Calibri" panose="020F0502020204030204" pitchFamily="34" charset="0"/>
                          <a:ea typeface="Calibri" panose="020F0502020204030204" pitchFamily="34" charset="0"/>
                          <a:cs typeface="Calibri" panose="020F0502020204030204" pitchFamily="34" charset="0"/>
                        </a:rPr>
                        <a:t> </a:t>
                      </a:r>
                      <a:r>
                        <a:rPr lang="el-GR" sz="1200" b="1">
                          <a:effectLst/>
                          <a:latin typeface="Calibri" panose="020F0502020204030204" pitchFamily="34" charset="0"/>
                          <a:ea typeface="Calibri" panose="020F0502020204030204" pitchFamily="34" charset="0"/>
                          <a:cs typeface="Calibri" panose="020F0502020204030204" pitchFamily="34" charset="0"/>
                        </a:rPr>
                        <a:t>επιμορφωτικές ανάγκες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dirty="0">
                          <a:effectLst/>
                          <a:latin typeface="Calibri" panose="020F0502020204030204" pitchFamily="34" charset="0"/>
                          <a:cs typeface="Calibri" panose="020F0502020204030204" pitchFamily="34" charset="0"/>
                        </a:rPr>
                        <a:t> </a:t>
                      </a:r>
                      <a:endParaRPr lang="el-GR" sz="12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79395" y="361765"/>
          <a:ext cx="11051959" cy="613447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ransition spd="slow">
    <p:wheel spokes="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20368" y="111512"/>
            <a:ext cx="10771632" cy="640324"/>
          </a:xfrm>
        </p:spPr>
        <p:txBody>
          <a:bodyPr>
            <a:normAutofit/>
          </a:bodyPr>
          <a:lstStyle/>
          <a:p>
            <a:pPr algn="ctr"/>
            <a:r>
              <a:rPr lang="el-GR" sz="3600" b="1" dirty="0" smtClean="0">
                <a:solidFill>
                  <a:schemeClr val="bg1">
                    <a:lumMod val="50000"/>
                  </a:schemeClr>
                </a:solidFill>
                <a:latin typeface="+mn-lt"/>
              </a:rPr>
              <a:t>Β. Έκθεση </a:t>
            </a:r>
            <a:r>
              <a:rPr lang="el-GR" sz="3600" b="1" dirty="0">
                <a:solidFill>
                  <a:schemeClr val="bg1">
                    <a:lumMod val="50000"/>
                  </a:schemeClr>
                </a:solidFill>
                <a:latin typeface="+mn-lt"/>
              </a:rPr>
              <a:t>Εξωτερικής Αξιολόγησης σχολείων Σ.Ε.</a:t>
            </a:r>
            <a:endParaRPr lang="el-GR" sz="3600" b="1" dirty="0">
              <a:solidFill>
                <a:schemeClr val="bg1">
                  <a:lumMod val="50000"/>
                </a:schemeClr>
              </a:solidFill>
              <a:latin typeface="+mn-lt"/>
            </a:endParaRPr>
          </a:p>
        </p:txBody>
      </p:sp>
      <p:sp>
        <p:nvSpPr>
          <p:cNvPr id="9" name="Ορθογώνιο 8"/>
          <p:cNvSpPr/>
          <p:nvPr/>
        </p:nvSpPr>
        <p:spPr>
          <a:xfrm>
            <a:off x="53232" y="1795899"/>
            <a:ext cx="5374888" cy="369332"/>
          </a:xfrm>
          <a:prstGeom prst="rect">
            <a:avLst/>
          </a:prstGeom>
        </p:spPr>
        <p:txBody>
          <a:bodyPr wrap="square">
            <a:spAutoFit/>
          </a:bodyPr>
          <a:lstStyle/>
          <a:p>
            <a:r>
              <a:rPr lang="el-GR" b="1"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Α. ΣΥΝΟΛΙΚΗ ΑΠΟΤΙΜΗΣΗ ΤΟΥ ΕΡΓΟΥ ΤΩΝ ΣΧΟΛΕΙΩΝ</a:t>
            </a:r>
            <a:endParaRPr lang="el-GR" dirty="0">
              <a:solidFill>
                <a:schemeClr val="bg1">
                  <a:lumMod val="50000"/>
                </a:schemeClr>
              </a:solidFill>
            </a:endParaRPr>
          </a:p>
        </p:txBody>
      </p:sp>
      <p:sp>
        <p:nvSpPr>
          <p:cNvPr id="10" name="Ορθογώνιο 9"/>
          <p:cNvSpPr/>
          <p:nvPr/>
        </p:nvSpPr>
        <p:spPr>
          <a:xfrm>
            <a:off x="5741261" y="1242990"/>
            <a:ext cx="5932225" cy="369332"/>
          </a:xfrm>
          <a:prstGeom prst="rect">
            <a:avLst/>
          </a:prstGeom>
        </p:spPr>
        <p:txBody>
          <a:bodyPr wrap="square">
            <a:spAutoFit/>
          </a:bodyPr>
          <a:lstStyle/>
          <a:p>
            <a:r>
              <a:rPr lang="el-GR" b="1"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Β. ΑΠΟΤΙΜΗΣΗ ΤΩΝ ΔΡΑΣΕΩΝ ΒΕΛΤΙΩΣΗΣ ΤΩΝ ΣΧΟΛΕΙΩΝ</a:t>
            </a:r>
            <a:endParaRPr lang="el-GR" dirty="0">
              <a:solidFill>
                <a:schemeClr val="bg1">
                  <a:lumMod val="50000"/>
                </a:schemeClr>
              </a:solidFill>
            </a:endParaRPr>
          </a:p>
        </p:txBody>
      </p:sp>
      <p:graphicFrame>
        <p:nvGraphicFramePr>
          <p:cNvPr id="3" name="Πίνακας 2"/>
          <p:cNvGraphicFramePr>
            <a:graphicFrameLocks noGrp="1"/>
          </p:cNvGraphicFramePr>
          <p:nvPr/>
        </p:nvGraphicFramePr>
        <p:xfrm>
          <a:off x="202677" y="971998"/>
          <a:ext cx="4553903" cy="640324"/>
        </p:xfrm>
        <a:graphic>
          <a:graphicData uri="http://schemas.openxmlformats.org/drawingml/2006/table">
            <a:tbl>
              <a:tblPr firstRow="1" firstCol="1" bandRow="1"/>
              <a:tblGrid>
                <a:gridCol w="1694762"/>
                <a:gridCol w="2859141"/>
              </a:tblGrid>
              <a:tr h="640324">
                <a:tc>
                  <a:txBody>
                    <a:bodyPr/>
                    <a:lstStyle/>
                    <a:p>
                      <a:pPr algn="ctr">
                        <a:lnSpc>
                          <a:spcPct val="107000"/>
                        </a:lnSpc>
                      </a:pPr>
                      <a:r>
                        <a:rPr lang="el-GR" sz="1200" b="1">
                          <a:effectLst/>
                          <a:latin typeface="Calibri" panose="020F0502020204030204" pitchFamily="34" charset="0"/>
                          <a:cs typeface="Calibri" panose="020F0502020204030204" pitchFamily="34" charset="0"/>
                        </a:rPr>
                        <a:t> </a:t>
                      </a:r>
                      <a:r>
                        <a:rPr lang="el-GR" sz="1800" b="1">
                          <a:effectLst/>
                          <a:latin typeface="Calibri" panose="020F0502020204030204" pitchFamily="34" charset="0"/>
                          <a:cs typeface="Calibri" panose="020F0502020204030204" pitchFamily="34" charset="0"/>
                        </a:rPr>
                        <a:t>Σχολεία αρμοδιότητας:</a:t>
                      </a:r>
                      <a:r>
                        <a:rPr lang="el-GR" sz="1200" b="1">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pPr>
                      <a:r>
                        <a:rPr lang="el-GR" sz="900" dirty="0">
                          <a:effectLst/>
                          <a:latin typeface="Calibri" panose="020F0502020204030204" pitchFamily="34" charset="0"/>
                          <a:cs typeface="Calibri" panose="020F0502020204030204" pitchFamily="34" charset="0"/>
                        </a:rPr>
                        <a:t> </a:t>
                      </a:r>
                      <a:endParaRPr lang="el-GR" sz="1100" dirty="0">
                        <a:effectLst/>
                        <a:latin typeface="Calibri" panose="020F0502020204030204" pitchFamily="34" charset="0"/>
                        <a:cs typeface="Times New Roman" panose="02020603050405020304" pitchFamily="18" charset="0"/>
                      </a:endParaRPr>
                    </a:p>
                    <a:p>
                      <a:pPr algn="ctr">
                        <a:lnSpc>
                          <a:spcPct val="107000"/>
                        </a:lnSpc>
                      </a:pPr>
                      <a:r>
                        <a:rPr lang="el-GR" sz="1200" dirty="0">
                          <a:effectLst/>
                          <a:latin typeface="Calibri" panose="020F0502020204030204" pitchFamily="34" charset="0"/>
                          <a:cs typeface="Calibri" panose="020F0502020204030204" pitchFamily="34" charset="0"/>
                        </a:rPr>
                        <a:t>{Λίστα που εξάγεται από την εφαρμογή}</a:t>
                      </a:r>
                      <a:endParaRPr lang="el-GR" sz="12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Πίνακας 3"/>
          <p:cNvGraphicFramePr>
            <a:graphicFrameLocks noGrp="1"/>
          </p:cNvGraphicFramePr>
          <p:nvPr/>
        </p:nvGraphicFramePr>
        <p:xfrm>
          <a:off x="301084" y="2368318"/>
          <a:ext cx="4879184" cy="3786819"/>
        </p:xfrm>
        <a:graphic>
          <a:graphicData uri="http://schemas.openxmlformats.org/drawingml/2006/table">
            <a:tbl>
              <a:tblPr firstRow="1" firstCol="1" bandRow="1"/>
              <a:tblGrid>
                <a:gridCol w="3378818"/>
                <a:gridCol w="1500366"/>
              </a:tblGrid>
              <a:tr h="371669">
                <a:tc gridSpan="2">
                  <a:txBody>
                    <a:bodyPr/>
                    <a:lstStyle/>
                    <a:p>
                      <a:pPr algn="ctr">
                        <a:lnSpc>
                          <a:spcPct val="107000"/>
                        </a:lnSpc>
                      </a:pPr>
                      <a:r>
                        <a:rPr lang="el-GR" sz="1600" b="1">
                          <a:effectLst/>
                          <a:latin typeface="Calibri" panose="020F0502020204030204" pitchFamily="34" charset="0"/>
                          <a:cs typeface="Calibri" panose="020F0502020204030204" pitchFamily="34" charset="0"/>
                        </a:rPr>
                        <a:t>Παιδαγωγική και μαθησιακή λειτουργία</a:t>
                      </a:r>
                      <a:endParaRPr lang="el-GR" sz="16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cPr/>
                </a:tc>
              </a:tr>
              <a:tr h="278894">
                <a:tc>
                  <a:txBody>
                    <a:bodyPr/>
                    <a:lstStyle/>
                    <a:p>
                      <a:pPr marL="20320">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Θετικά σημεία των σχολείων</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894">
                <a:tc>
                  <a:txBody>
                    <a:bodyPr/>
                    <a:lstStyle/>
                    <a:p>
                      <a:pPr marL="20320">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Σημεία των σχολείων προς βελτίωση</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894">
                <a:tc>
                  <a:txBody>
                    <a:bodyPr/>
                    <a:lstStyle/>
                    <a:p>
                      <a:pPr marL="20320">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Προτάσεις για βελτίωση</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669">
                <a:tc gridSpan="2">
                  <a:txBody>
                    <a:bodyPr/>
                    <a:lstStyle/>
                    <a:p>
                      <a:pPr algn="ctr">
                        <a:lnSpc>
                          <a:spcPct val="107000"/>
                        </a:lnSpc>
                        <a:spcAft>
                          <a:spcPts val="800"/>
                        </a:spcAft>
                      </a:pPr>
                      <a:r>
                        <a:rPr lang="el-GR" sz="1600" b="1">
                          <a:effectLst/>
                          <a:latin typeface="Calibri" panose="020F0502020204030204" pitchFamily="34" charset="0"/>
                          <a:ea typeface="Calibri" panose="020F0502020204030204" pitchFamily="34" charset="0"/>
                          <a:cs typeface="Calibri" panose="020F0502020204030204" pitchFamily="34" charset="0"/>
                        </a:rPr>
                        <a:t>Διοικητική λειτουργία</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hMerge="1">
                  <a:tcPr/>
                </a:tc>
              </a:tr>
              <a:tr h="278894">
                <a:tc>
                  <a:txBody>
                    <a:bodyPr/>
                    <a:lstStyle/>
                    <a:p>
                      <a:pPr indent="17145">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Θετικά σημεία των σχολείων</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894">
                <a:tc>
                  <a:txBody>
                    <a:bodyPr/>
                    <a:lstStyle/>
                    <a:p>
                      <a:pPr indent="17145">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Σημεία των σχολείων προς βελτίωση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894">
                <a:tc>
                  <a:txBody>
                    <a:bodyPr/>
                    <a:lstStyle/>
                    <a:p>
                      <a:pPr indent="17145">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Προτάσεις για βελτίωση</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669">
                <a:tc gridSpan="2">
                  <a:txBody>
                    <a:bodyPr/>
                    <a:lstStyle/>
                    <a:p>
                      <a:pPr marL="228600" algn="ctr">
                        <a:lnSpc>
                          <a:spcPct val="107000"/>
                        </a:lnSpc>
                        <a:spcAft>
                          <a:spcPts val="800"/>
                        </a:spcAft>
                      </a:pPr>
                      <a:r>
                        <a:rPr lang="el-GR" sz="1600" b="1">
                          <a:effectLst/>
                          <a:latin typeface="Calibri" panose="020F0502020204030204" pitchFamily="34" charset="0"/>
                          <a:ea typeface="Calibri" panose="020F0502020204030204" pitchFamily="34" charset="0"/>
                          <a:cs typeface="Calibri" panose="020F0502020204030204" pitchFamily="34" charset="0"/>
                        </a:rPr>
                        <a:t>Επαγγελματική ανάπτυξη των εκπαιδευτικών</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hMerge="1">
                  <a:tcPr/>
                </a:tc>
              </a:tr>
              <a:tr h="278894">
                <a:tc>
                  <a:txBody>
                    <a:bodyPr/>
                    <a:lstStyle/>
                    <a:p>
                      <a:pPr>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Θετικά σημεία των σχολείων</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894">
                <a:tc>
                  <a:txBody>
                    <a:bodyPr/>
                    <a:lstStyle/>
                    <a:p>
                      <a:pPr indent="17145">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Σημεία των σχολείων προς βελτίωση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660">
                <a:tc>
                  <a:txBody>
                    <a:bodyPr/>
                    <a:lstStyle/>
                    <a:p>
                      <a:pPr>
                        <a:lnSpc>
                          <a:spcPct val="107000"/>
                        </a:lnSpc>
                        <a:spcAft>
                          <a:spcPts val="800"/>
                        </a:spcAft>
                      </a:pPr>
                      <a:r>
                        <a:rPr lang="el-GR" sz="1200" b="1" dirty="0">
                          <a:effectLst/>
                          <a:latin typeface="Calibri" panose="020F0502020204030204" pitchFamily="34" charset="0"/>
                          <a:ea typeface="Calibri" panose="020F0502020204030204" pitchFamily="34" charset="0"/>
                          <a:cs typeface="Calibri" panose="020F0502020204030204" pitchFamily="34" charset="0"/>
                        </a:rPr>
                        <a:t>Προτάσεις για βελτίωση - επιμορφωτικές ανάγκες</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dirty="0">
                          <a:effectLst/>
                          <a:latin typeface="Calibri" panose="020F0502020204030204" pitchFamily="34" charset="0"/>
                          <a:cs typeface="Calibri" panose="020F0502020204030204" pitchFamily="34" charset="0"/>
                        </a:rPr>
                        <a:t> </a:t>
                      </a:r>
                      <a:endParaRPr lang="el-GR" sz="12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Πίνακας 6"/>
          <p:cNvGraphicFramePr>
            <a:graphicFrameLocks noGrp="1"/>
          </p:cNvGraphicFramePr>
          <p:nvPr/>
        </p:nvGraphicFramePr>
        <p:xfrm>
          <a:off x="5741261" y="1795898"/>
          <a:ext cx="5943601" cy="4250059"/>
        </p:xfrm>
        <a:graphic>
          <a:graphicData uri="http://schemas.openxmlformats.org/drawingml/2006/table">
            <a:tbl>
              <a:tblPr firstRow="1" firstCol="1" bandRow="1"/>
              <a:tblGrid>
                <a:gridCol w="3292917"/>
                <a:gridCol w="1382751"/>
                <a:gridCol w="1267933"/>
              </a:tblGrid>
              <a:tr h="316041">
                <a:tc>
                  <a:txBody>
                    <a:bodyPr/>
                    <a:lstStyle/>
                    <a:p>
                      <a:pPr>
                        <a:lnSpc>
                          <a:spcPct val="107000"/>
                        </a:lnSpc>
                        <a:spcAft>
                          <a:spcPts val="0"/>
                        </a:spcAft>
                      </a:pPr>
                      <a:r>
                        <a:rPr lang="el-GR" sz="1200" b="1" dirty="0">
                          <a:effectLst/>
                          <a:latin typeface="Calibri" panose="020F0502020204030204" pitchFamily="34" charset="0"/>
                          <a:ea typeface="Calibri" panose="020F0502020204030204" pitchFamily="34" charset="0"/>
                          <a:cs typeface="Times New Roman" panose="02020603050405020304" pitchFamily="18" charset="0"/>
                        </a:rPr>
                        <a:t>Σχέδια δράσης που υλοποιήθηκαν:</a:t>
                      </a:r>
                      <a:r>
                        <a:rPr lang="el-GR" sz="1200" b="1" baseline="30000" dirty="0">
                          <a:effectLst/>
                          <a:latin typeface="Calibri" panose="020F0502020204030204" pitchFamily="34" charset="0"/>
                          <a:ea typeface="Calibri" panose="020F0502020204030204" pitchFamily="34" charset="0"/>
                          <a:cs typeface="Times New Roman" panose="02020603050405020304" pitchFamily="18" charset="0"/>
                        </a:rPr>
                        <a:t> </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a:lnSpc>
                          <a:spcPct val="107000"/>
                        </a:lnSpc>
                        <a:spcBef>
                          <a:spcPts val="600"/>
                        </a:spcBef>
                        <a:spcAft>
                          <a:spcPts val="600"/>
                        </a:spcAft>
                      </a:pPr>
                      <a:r>
                        <a:rPr lang="el-GR" sz="1200">
                          <a:effectLst/>
                          <a:latin typeface="Calibri" panose="020F0502020204030204" pitchFamily="34" charset="0"/>
                          <a:ea typeface="Calibri" panose="020F0502020204030204" pitchFamily="34" charset="0"/>
                          <a:cs typeface="Calibri" panose="020F0502020204030204" pitchFamily="34" charset="0"/>
                        </a:rPr>
                        <a:t>{Συνολικός Αριθμός}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316041">
                <a:tc>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Λειτουργία</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Θεματικός άξονας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Τίτλος Δράσης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6041">
                <a:tc>
                  <a:txBody>
                    <a:bodyPr/>
                    <a:lstStyle/>
                    <a:p>
                      <a:pP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Calibri" panose="020F0502020204030204" pitchFamily="34" charset="0"/>
                        </a:rPr>
                        <a:t>Παιδαγωγική και μαθησιακή λειτουργία</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457200">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041">
                <a:tc>
                  <a:txBody>
                    <a:bodyPr/>
                    <a:lstStyle/>
                    <a:p>
                      <a:pP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Calibri" panose="020F0502020204030204" pitchFamily="34" charset="0"/>
                        </a:rPr>
                        <a:t>Διοικητική λειτουργία</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041">
                <a:tc>
                  <a:txBody>
                    <a:bodyPr/>
                    <a:lstStyle/>
                    <a:p>
                      <a:pP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Calibri" panose="020F0502020204030204" pitchFamily="34" charset="0"/>
                        </a:rPr>
                        <a:t>Επαγγελματική ανάπτυξη των εκπαιδευτικών</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7452">
                <a:tc gridSpan="3">
                  <a:txBody>
                    <a:bodyPr/>
                    <a:lstStyle/>
                    <a:p>
                      <a:pPr algn="ctr">
                        <a:lnSpc>
                          <a:spcPct val="107000"/>
                        </a:lnSpc>
                        <a:spcBef>
                          <a:spcPts val="600"/>
                        </a:spcBef>
                        <a:spcAft>
                          <a:spcPts val="60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Συνολική αποτίμηση των Δράσεων των σχολείων</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hMerge="1">
                  <a:tcPr/>
                </a:tc>
                <a:tc hMerge="1">
                  <a:tcPr/>
                </a:tc>
              </a:tr>
              <a:tr h="648279">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Σημαντικότερα αποτελέσματα των Δράσεων</a:t>
                      </a:r>
                      <a:r>
                        <a:rPr lang="el-GR" sz="1200" b="1">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a:lnSpc>
                          <a:spcPct val="107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815987">
                <a:tc>
                  <a:txBody>
                    <a:bodyPr/>
                    <a:lstStyle/>
                    <a:p>
                      <a:pPr>
                        <a:lnSpc>
                          <a:spcPct val="107000"/>
                        </a:lnSpc>
                        <a:spcAft>
                          <a:spcPts val="0"/>
                        </a:spcAft>
                      </a:pPr>
                      <a:r>
                        <a:rPr lang="el-GR" sz="1200" b="1" dirty="0">
                          <a:effectLst/>
                          <a:latin typeface="Calibri" panose="020F0502020204030204" pitchFamily="34" charset="0"/>
                          <a:ea typeface="Calibri" panose="020F0502020204030204" pitchFamily="34" charset="0"/>
                          <a:cs typeface="Calibri" panose="020F0502020204030204" pitchFamily="34" charset="0"/>
                        </a:rPr>
                        <a:t>Ανάδειξη καλών Πρακτικών και προτάσεις για αξιοποίησή τους</a:t>
                      </a:r>
                      <a:r>
                        <a:rPr lang="el-GR"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a:lnSpc>
                          <a:spcPct val="107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618136">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Σημαντικότερα θέματα που χρήζουν μελλοντικής μελέτης και προτάσεις για Σχέδια Δράσης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a:lnSpc>
                          <a:spcPct val="107000"/>
                        </a:lnSpc>
                        <a:spcAft>
                          <a:spcPts val="0"/>
                        </a:spcAft>
                      </a:pPr>
                      <a:r>
                        <a:rPr lang="el-GR" sz="1200" b="1" dirty="0">
                          <a:effectLst/>
                          <a:latin typeface="Calibri" panose="020F0502020204030204" pitchFamily="34" charset="0"/>
                          <a:ea typeface="Calibri" panose="020F0502020204030204" pitchFamily="34" charset="0"/>
                          <a:cs typeface="Calibri" panose="020F0502020204030204" pitchFamily="34" charset="0"/>
                        </a:rPr>
                        <a:t> </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Τίτλος 1"/>
          <p:cNvSpPr txBox="1"/>
          <p:nvPr/>
        </p:nvSpPr>
        <p:spPr>
          <a:xfrm>
            <a:off x="377049" y="306391"/>
            <a:ext cx="4836395" cy="213505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l-GR" sz="3500" b="1" dirty="0">
                <a:solidFill>
                  <a:schemeClr val="bg1">
                    <a:lumMod val="50000"/>
                  </a:schemeClr>
                </a:solidFill>
                <a:latin typeface="+mn-lt"/>
              </a:rPr>
              <a:t>Έκθεση Εξωτερικής Αξιολόγησης από τον Επόπτη Ποιότητας </a:t>
            </a:r>
            <a:r>
              <a:rPr lang="el-GR" sz="3500" b="1" dirty="0" smtClean="0">
                <a:solidFill>
                  <a:schemeClr val="bg1">
                    <a:lumMod val="50000"/>
                  </a:schemeClr>
                </a:solidFill>
                <a:latin typeface="+mn-lt"/>
              </a:rPr>
              <a:t>&amp; </a:t>
            </a:r>
            <a:r>
              <a:rPr lang="el-GR" sz="3500" b="1" dirty="0">
                <a:solidFill>
                  <a:schemeClr val="bg1">
                    <a:lumMod val="50000"/>
                  </a:schemeClr>
                </a:solidFill>
                <a:latin typeface="+mn-lt"/>
              </a:rPr>
              <a:t>τον Περιφερειακό Επόπτη Ποιότητας</a:t>
            </a:r>
            <a:endParaRPr lang="el-GR" sz="3500" b="1" dirty="0">
              <a:solidFill>
                <a:schemeClr val="bg1">
                  <a:lumMod val="50000"/>
                </a:schemeClr>
              </a:solidFill>
              <a:latin typeface="+mn-lt"/>
            </a:endParaRPr>
          </a:p>
        </p:txBody>
      </p:sp>
      <p:sp>
        <p:nvSpPr>
          <p:cNvPr id="12" name="Rectangle 1"/>
          <p:cNvSpPr>
            <a:spLocks noChangeArrowheads="1"/>
          </p:cNvSpPr>
          <p:nvPr/>
        </p:nvSpPr>
        <p:spPr bwMode="auto">
          <a:xfrm>
            <a:off x="4819650" y="1809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l-GR"/>
          </a:p>
        </p:txBody>
      </p:sp>
      <p:graphicFrame>
        <p:nvGraphicFramePr>
          <p:cNvPr id="13" name="Πίνακας 12"/>
          <p:cNvGraphicFramePr>
            <a:graphicFrameLocks noGrp="1"/>
          </p:cNvGraphicFramePr>
          <p:nvPr/>
        </p:nvGraphicFramePr>
        <p:xfrm>
          <a:off x="6420255" y="4136930"/>
          <a:ext cx="5297007" cy="2184105"/>
        </p:xfrm>
        <a:graphic>
          <a:graphicData uri="http://schemas.openxmlformats.org/drawingml/2006/table">
            <a:tbl>
              <a:tblPr firstRow="1" firstCol="1" bandRow="1"/>
              <a:tblGrid>
                <a:gridCol w="3847068"/>
                <a:gridCol w="1449939"/>
              </a:tblGrid>
              <a:tr h="590713">
                <a:tc gridSpan="2">
                  <a:txBody>
                    <a:bodyPr/>
                    <a:lstStyle/>
                    <a:p>
                      <a:pPr algn="ctr">
                        <a:lnSpc>
                          <a:spcPct val="107000"/>
                        </a:lnSpc>
                        <a:spcAft>
                          <a:spcPts val="0"/>
                        </a:spcAft>
                      </a:pPr>
                      <a:r>
                        <a:rPr lang="el-GR" sz="1400" b="1" dirty="0">
                          <a:effectLst/>
                          <a:latin typeface="Calibri" panose="020F0502020204030204" pitchFamily="34" charset="0"/>
                          <a:ea typeface="Calibri" panose="020F0502020204030204" pitchFamily="34" charset="0"/>
                          <a:cs typeface="Times New Roman" panose="02020603050405020304" pitchFamily="18" charset="0"/>
                        </a:rPr>
                        <a:t>ΣΥΝΤΟΜΗ ΕΚΘΕΣΗ ΣΥΜΠΕΡΑΣΜΑΤΩΝ ΚΑΙ ΔΙΑΠΙΣΤΩΣΗ ΑΝΑΓΚΩΝ ΚΑΙ ΤΑΣΕΩΝ </a:t>
                      </a:r>
                      <a:r>
                        <a:rPr lang="el-GR" sz="1200" dirty="0">
                          <a:effectLst/>
                          <a:latin typeface="Calibri" panose="020F0502020204030204" pitchFamily="34" charset="0"/>
                          <a:ea typeface="Calibri" panose="020F0502020204030204" pitchFamily="34" charset="0"/>
                          <a:cs typeface="Calibri" panose="020F0502020204030204" pitchFamily="34"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cPr/>
                </a:tc>
              </a:tr>
              <a:tr h="556182">
                <a:tc>
                  <a:txBody>
                    <a:bodyPr/>
                    <a:lstStyle/>
                    <a:p>
                      <a:pPr>
                        <a:lnSpc>
                          <a:spcPct val="107000"/>
                        </a:lnSpc>
                        <a:spcAft>
                          <a:spcPts val="0"/>
                        </a:spcAft>
                      </a:pPr>
                      <a:r>
                        <a:rPr lang="el-GR" sz="1100" b="1" dirty="0">
                          <a:effectLst/>
                          <a:latin typeface="Calibri" panose="020F0502020204030204" pitchFamily="34" charset="0"/>
                          <a:ea typeface="Calibri" panose="020F0502020204030204" pitchFamily="34" charset="0"/>
                          <a:cs typeface="Times New Roman" panose="02020603050405020304" pitchFamily="18" charset="0"/>
                        </a:rPr>
                        <a:t>Προτάσεις για αναγκαίες επιμορφώσεις, σε επίπεδο Περιφέρειας</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700">
                          <a:effectLst/>
                          <a:latin typeface="Calibri" panose="020F0502020204030204" pitchFamily="34" charset="0"/>
                          <a:ea typeface="Calibri" panose="020F0502020204030204" pitchFamily="34" charset="0"/>
                          <a:cs typeface="Calibri" panose="020F0502020204030204" pitchFamily="34"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5411">
                <a:tc>
                  <a:txBody>
                    <a:bodyPr/>
                    <a:lstStyle/>
                    <a:p>
                      <a:pPr>
                        <a:lnSpc>
                          <a:spcPct val="107000"/>
                        </a:lnSpc>
                        <a:spcAft>
                          <a:spcPts val="0"/>
                        </a:spcAft>
                      </a:pPr>
                      <a:r>
                        <a:rPr lang="el-GR" sz="1100" b="1" dirty="0">
                          <a:effectLst/>
                          <a:latin typeface="Calibri" panose="020F0502020204030204" pitchFamily="34" charset="0"/>
                          <a:ea typeface="Calibri" panose="020F0502020204030204" pitchFamily="34" charset="0"/>
                          <a:cs typeface="Times New Roman" panose="02020603050405020304" pitchFamily="18" charset="0"/>
                        </a:rPr>
                        <a:t>Ανάγκες και τάσεις που αναδεικνύονται μέσα από τις Εκθέσεις των σχολικών μονάδων της Περιφέρειας</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700">
                          <a:effectLst/>
                          <a:latin typeface="Calibri" panose="020F0502020204030204" pitchFamily="34" charset="0"/>
                          <a:ea typeface="Calibri" panose="020F0502020204030204" pitchFamily="34" charset="0"/>
                          <a:cs typeface="Calibri" panose="020F0502020204030204" pitchFamily="34"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799">
                <a:tc>
                  <a:txBody>
                    <a:bodyPr/>
                    <a:lstStyle/>
                    <a:p>
                      <a:pPr>
                        <a:lnSpc>
                          <a:spcPct val="107000"/>
                        </a:lnSpc>
                        <a:spcAft>
                          <a:spcPts val="0"/>
                        </a:spcAft>
                      </a:pPr>
                      <a:r>
                        <a:rPr lang="el-GR" sz="1100" b="1">
                          <a:effectLst/>
                          <a:latin typeface="Calibri" panose="020F0502020204030204" pitchFamily="34" charset="0"/>
                          <a:ea typeface="Calibri" panose="020F0502020204030204" pitchFamily="34" charset="0"/>
                          <a:cs typeface="Times New Roman" panose="02020603050405020304" pitchFamily="18" charset="0"/>
                        </a:rPr>
                        <a:t>Άλλες επισημάνσεις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700" dirty="0">
                          <a:effectLst/>
                          <a:latin typeface="Calibri" panose="020F0502020204030204" pitchFamily="34" charset="0"/>
                          <a:ea typeface="Calibri" panose="020F0502020204030204" pitchFamily="34" charset="0"/>
                          <a:cs typeface="Calibri" panose="020F0502020204030204" pitchFamily="34"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 name="Πίνακας 1"/>
          <p:cNvGraphicFramePr>
            <a:graphicFrameLocks noGrp="1"/>
          </p:cNvGraphicFramePr>
          <p:nvPr/>
        </p:nvGraphicFramePr>
        <p:xfrm>
          <a:off x="530626" y="2772991"/>
          <a:ext cx="5082540" cy="338554"/>
        </p:xfrm>
        <a:graphic>
          <a:graphicData uri="http://schemas.openxmlformats.org/drawingml/2006/table">
            <a:tbl>
              <a:tblPr firstRow="1" firstCol="1" bandRow="1"/>
              <a:tblGrid>
                <a:gridCol w="2146667"/>
                <a:gridCol w="2935873"/>
              </a:tblGrid>
              <a:tr h="338554">
                <a:tc>
                  <a:txBody>
                    <a:bodyPr/>
                    <a:lstStyle/>
                    <a:p>
                      <a:pPr>
                        <a:lnSpc>
                          <a:spcPct val="107000"/>
                        </a:lnSpc>
                        <a:spcAft>
                          <a:spcPts val="0"/>
                        </a:spcAft>
                      </a:pPr>
                      <a:r>
                        <a:rPr lang="el-GR" sz="1100" b="1">
                          <a:effectLst/>
                          <a:latin typeface="Calibri" panose="020F0502020204030204" pitchFamily="34" charset="0"/>
                          <a:ea typeface="Calibri" panose="020F0502020204030204" pitchFamily="34" charset="0"/>
                          <a:cs typeface="Times New Roman" panose="02020603050405020304" pitchFamily="18" charset="0"/>
                        </a:rPr>
                        <a:t>Σχολικές Μονάδες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Bef>
                          <a:spcPts val="600"/>
                        </a:spcBef>
                        <a:spcAft>
                          <a:spcPts val="600"/>
                        </a:spcAft>
                      </a:pPr>
                      <a:r>
                        <a:rPr lang="el-GR" sz="900" dirty="0">
                          <a:effectLst/>
                          <a:latin typeface="Calibri" panose="020F0502020204030204" pitchFamily="34" charset="0"/>
                          <a:ea typeface="Calibri" panose="020F0502020204030204" pitchFamily="34" charset="0"/>
                          <a:cs typeface="Calibri" panose="020F0502020204030204" pitchFamily="34" charset="0"/>
                        </a:rPr>
                        <a:t>[Αριθμός Σχολικών Μονάδων]</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Πίνακας 2"/>
          <p:cNvGraphicFramePr>
            <a:graphicFrameLocks noGrp="1"/>
          </p:cNvGraphicFramePr>
          <p:nvPr/>
        </p:nvGraphicFramePr>
        <p:xfrm>
          <a:off x="377050" y="3743242"/>
          <a:ext cx="5680154" cy="2712150"/>
        </p:xfrm>
        <a:graphic>
          <a:graphicData uri="http://schemas.openxmlformats.org/drawingml/2006/table">
            <a:tbl>
              <a:tblPr firstRow="1" firstCol="1" bandRow="1"/>
              <a:tblGrid>
                <a:gridCol w="2466511"/>
                <a:gridCol w="3213643"/>
              </a:tblGrid>
              <a:tr h="261256">
                <a:tc gridSpan="2">
                  <a:txBody>
                    <a:bodyPr/>
                    <a:lstStyle/>
                    <a:p>
                      <a:pPr algn="ctr">
                        <a:lnSpc>
                          <a:spcPct val="107000"/>
                        </a:lnSpc>
                      </a:pPr>
                      <a:r>
                        <a:rPr lang="el-GR" sz="1100" b="1">
                          <a:effectLst/>
                          <a:latin typeface="Calibri" panose="020F0502020204030204" pitchFamily="34" charset="0"/>
                          <a:cs typeface="Calibri" panose="020F0502020204030204" pitchFamily="34" charset="0"/>
                        </a:rPr>
                        <a:t>Παιδαγωγική και μαθησιακή λειτουργία</a:t>
                      </a:r>
                      <a:endParaRPr lang="el-GR" sz="1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cPr/>
                </a:tc>
              </a:tr>
              <a:tr h="192378">
                <a:tc>
                  <a:txBody>
                    <a:bodyPr/>
                    <a:lstStyle/>
                    <a:p>
                      <a:pPr marL="20320">
                        <a:lnSpc>
                          <a:spcPct val="107000"/>
                        </a:lnSpc>
                        <a:spcAft>
                          <a:spcPts val="800"/>
                        </a:spcAft>
                      </a:pPr>
                      <a:r>
                        <a:rPr lang="el-GR" sz="1100" b="1">
                          <a:effectLst/>
                          <a:latin typeface="Calibri" panose="020F0502020204030204" pitchFamily="34" charset="0"/>
                          <a:ea typeface="Calibri" panose="020F0502020204030204" pitchFamily="34" charset="0"/>
                          <a:cs typeface="Calibri" panose="020F0502020204030204" pitchFamily="34" charset="0"/>
                        </a:rPr>
                        <a:t>Θετικά σημεία των σχολείων</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9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037">
                <a:tc>
                  <a:txBody>
                    <a:bodyPr/>
                    <a:lstStyle/>
                    <a:p>
                      <a:pPr marL="20320">
                        <a:lnSpc>
                          <a:spcPct val="107000"/>
                        </a:lnSpc>
                        <a:spcAft>
                          <a:spcPts val="800"/>
                        </a:spcAft>
                      </a:pPr>
                      <a:r>
                        <a:rPr lang="el-GR" sz="1100" b="1">
                          <a:effectLst/>
                          <a:latin typeface="Calibri" panose="020F0502020204030204" pitchFamily="34" charset="0"/>
                          <a:ea typeface="Calibri" panose="020F0502020204030204" pitchFamily="34" charset="0"/>
                          <a:cs typeface="Calibri" panose="020F0502020204030204" pitchFamily="34" charset="0"/>
                        </a:rPr>
                        <a:t>Σημεία των σχολείων προς βελτίωση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9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378">
                <a:tc>
                  <a:txBody>
                    <a:bodyPr/>
                    <a:lstStyle/>
                    <a:p>
                      <a:pPr marL="20320">
                        <a:lnSpc>
                          <a:spcPct val="107000"/>
                        </a:lnSpc>
                        <a:spcAft>
                          <a:spcPts val="800"/>
                        </a:spcAft>
                      </a:pPr>
                      <a:r>
                        <a:rPr lang="el-GR" sz="1100" b="1">
                          <a:effectLst/>
                          <a:latin typeface="Calibri" panose="020F0502020204030204" pitchFamily="34" charset="0"/>
                          <a:ea typeface="Calibri" panose="020F0502020204030204" pitchFamily="34" charset="0"/>
                          <a:cs typeface="Calibri" panose="020F0502020204030204" pitchFamily="34" charset="0"/>
                        </a:rPr>
                        <a:t>Προτάσεις για βελτίωση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9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0190">
                <a:tc gridSpan="2">
                  <a:txBody>
                    <a:bodyPr/>
                    <a:lstStyle/>
                    <a:p>
                      <a:pPr algn="ctr">
                        <a:lnSpc>
                          <a:spcPct val="107000"/>
                        </a:lnSpc>
                        <a:spcAft>
                          <a:spcPts val="800"/>
                        </a:spcAft>
                      </a:pPr>
                      <a:r>
                        <a:rPr lang="el-GR" sz="1100" b="1">
                          <a:effectLst/>
                          <a:latin typeface="Calibri" panose="020F0502020204030204" pitchFamily="34" charset="0"/>
                          <a:ea typeface="Calibri" panose="020F0502020204030204" pitchFamily="34" charset="0"/>
                          <a:cs typeface="Calibri" panose="020F0502020204030204" pitchFamily="34" charset="0"/>
                        </a:rPr>
                        <a:t>Διοικητική λειτουργία</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hMerge="1">
                  <a:tcPr/>
                </a:tc>
              </a:tr>
              <a:tr h="192378">
                <a:tc>
                  <a:txBody>
                    <a:bodyPr/>
                    <a:lstStyle/>
                    <a:p>
                      <a:pPr indent="17145">
                        <a:lnSpc>
                          <a:spcPct val="107000"/>
                        </a:lnSpc>
                        <a:spcAft>
                          <a:spcPts val="800"/>
                        </a:spcAft>
                      </a:pPr>
                      <a:r>
                        <a:rPr lang="el-GR" sz="1100" b="1">
                          <a:effectLst/>
                          <a:latin typeface="Calibri" panose="020F0502020204030204" pitchFamily="34" charset="0"/>
                          <a:ea typeface="Calibri" panose="020F0502020204030204" pitchFamily="34" charset="0"/>
                          <a:cs typeface="Calibri" panose="020F0502020204030204" pitchFamily="34" charset="0"/>
                        </a:rPr>
                        <a:t>Θετικά σημεία των σχολείων</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9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940">
                <a:tc>
                  <a:txBody>
                    <a:bodyPr/>
                    <a:lstStyle/>
                    <a:p>
                      <a:pPr indent="17145">
                        <a:lnSpc>
                          <a:spcPct val="107000"/>
                        </a:lnSpc>
                        <a:spcAft>
                          <a:spcPts val="0"/>
                        </a:spcAft>
                      </a:pPr>
                      <a:r>
                        <a:rPr lang="el-GR" sz="1100" b="1">
                          <a:effectLst/>
                          <a:latin typeface="Calibri" panose="020F0502020204030204" pitchFamily="34" charset="0"/>
                          <a:ea typeface="Calibri" panose="020F0502020204030204" pitchFamily="34" charset="0"/>
                          <a:cs typeface="Calibri" panose="020F0502020204030204" pitchFamily="34" charset="0"/>
                        </a:rPr>
                        <a:t>Σημεία των σχολείων προς βελτίωση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9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378">
                <a:tc>
                  <a:txBody>
                    <a:bodyPr/>
                    <a:lstStyle/>
                    <a:p>
                      <a:pPr indent="17145">
                        <a:lnSpc>
                          <a:spcPct val="107000"/>
                        </a:lnSpc>
                        <a:spcAft>
                          <a:spcPts val="800"/>
                        </a:spcAft>
                      </a:pPr>
                      <a:r>
                        <a:rPr lang="el-GR" sz="1100" b="1">
                          <a:effectLst/>
                          <a:latin typeface="Calibri" panose="020F0502020204030204" pitchFamily="34" charset="0"/>
                          <a:ea typeface="Calibri" panose="020F0502020204030204" pitchFamily="34" charset="0"/>
                          <a:cs typeface="Calibri" panose="020F0502020204030204" pitchFamily="34" charset="0"/>
                        </a:rPr>
                        <a:t>Προτάσεις για βελτίωση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9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0190">
                <a:tc gridSpan="2">
                  <a:txBody>
                    <a:bodyPr/>
                    <a:lstStyle/>
                    <a:p>
                      <a:pPr marL="228600" algn="ctr">
                        <a:lnSpc>
                          <a:spcPct val="107000"/>
                        </a:lnSpc>
                        <a:spcAft>
                          <a:spcPts val="800"/>
                        </a:spcAft>
                      </a:pPr>
                      <a:r>
                        <a:rPr lang="el-GR" sz="1100" b="1">
                          <a:effectLst/>
                          <a:latin typeface="Calibri" panose="020F0502020204030204" pitchFamily="34" charset="0"/>
                          <a:ea typeface="Calibri" panose="020F0502020204030204" pitchFamily="34" charset="0"/>
                          <a:cs typeface="Calibri" panose="020F0502020204030204" pitchFamily="34" charset="0"/>
                        </a:rPr>
                        <a:t>Επαγγελματική ανάπτυξη των εκπαιδευτικών</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hMerge="1">
                  <a:tcPr/>
                </a:tc>
              </a:tr>
              <a:tr h="192378">
                <a:tc>
                  <a:txBody>
                    <a:bodyPr/>
                    <a:lstStyle/>
                    <a:p>
                      <a:pPr>
                        <a:lnSpc>
                          <a:spcPct val="107000"/>
                        </a:lnSpc>
                        <a:spcAft>
                          <a:spcPts val="800"/>
                        </a:spcAft>
                      </a:pPr>
                      <a:r>
                        <a:rPr lang="el-GR" sz="1100" b="1">
                          <a:effectLst/>
                          <a:latin typeface="Calibri" panose="020F0502020204030204" pitchFamily="34" charset="0"/>
                          <a:ea typeface="Calibri" panose="020F0502020204030204" pitchFamily="34" charset="0"/>
                          <a:cs typeface="Calibri" panose="020F0502020204030204" pitchFamily="34" charset="0"/>
                        </a:rPr>
                        <a:t>Θετικά σημεία των σχολείων</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9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985">
                <a:tc>
                  <a:txBody>
                    <a:bodyPr/>
                    <a:lstStyle/>
                    <a:p>
                      <a:pPr indent="17145">
                        <a:lnSpc>
                          <a:spcPct val="107000"/>
                        </a:lnSpc>
                        <a:spcAft>
                          <a:spcPts val="0"/>
                        </a:spcAft>
                      </a:pPr>
                      <a:r>
                        <a:rPr lang="el-GR" sz="1100" b="1">
                          <a:effectLst/>
                          <a:latin typeface="Calibri" panose="020F0502020204030204" pitchFamily="34" charset="0"/>
                          <a:ea typeface="Calibri" panose="020F0502020204030204" pitchFamily="34" charset="0"/>
                          <a:cs typeface="Calibri" panose="020F0502020204030204" pitchFamily="34" charset="0"/>
                        </a:rPr>
                        <a:t>Σημεία των σχολείων προς βελτίωση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9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662">
                <a:tc>
                  <a:txBody>
                    <a:bodyPr/>
                    <a:lstStyle/>
                    <a:p>
                      <a:pPr>
                        <a:lnSpc>
                          <a:spcPct val="107000"/>
                        </a:lnSpc>
                        <a:spcAft>
                          <a:spcPts val="800"/>
                        </a:spcAft>
                      </a:pPr>
                      <a:r>
                        <a:rPr lang="el-GR" sz="1100" b="1">
                          <a:effectLst/>
                          <a:latin typeface="Calibri" panose="020F0502020204030204" pitchFamily="34" charset="0"/>
                          <a:ea typeface="Calibri" panose="020F0502020204030204" pitchFamily="34" charset="0"/>
                          <a:cs typeface="Calibri" panose="020F0502020204030204" pitchFamily="34" charset="0"/>
                        </a:rPr>
                        <a:t>Προτάσεις για βελτίωση - επιμορφωτικές ανάγκες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900" dirty="0">
                          <a:effectLst/>
                          <a:latin typeface="Calibri" panose="020F0502020204030204" pitchFamily="34" charset="0"/>
                          <a:cs typeface="Calibri" panose="020F0502020204030204" pitchFamily="34" charset="0"/>
                        </a:rPr>
                        <a:t> </a:t>
                      </a:r>
                      <a:endParaRPr lang="el-GR" sz="11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702526" y="3318326"/>
            <a:ext cx="473874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indent="1778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7780" algn="l" defTabSz="914400" rtl="0" eaLnBrk="0" fontAlgn="base" latinLnBrk="0" hangingPunct="0">
              <a:lnSpc>
                <a:spcPct val="100000"/>
              </a:lnSpc>
              <a:spcBef>
                <a:spcPct val="0"/>
              </a:spcBef>
              <a:spcAft>
                <a:spcPct val="0"/>
              </a:spcAft>
              <a:buClrTx/>
              <a:buSzTx/>
              <a:buFontTx/>
              <a:buNone/>
            </a:pPr>
            <a:r>
              <a:rPr kumimoji="0" lang="el-GR" altLang="el-GR" sz="1600" b="1" i="0" u="none" strike="noStrike" cap="none" normalizeH="0" baseline="0" dirty="0">
                <a:ln>
                  <a:noFill/>
                </a:ln>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ΣΥΝΟΛΙΚΗ ΑΠΟΤΙΜΗΣΗ ΤΟΥ ΕΡΓΟΥ ΤΩΝ ΣΧΟΛΕΙΩΝ</a:t>
            </a:r>
            <a:endParaRPr kumimoji="0" lang="el-GR" altLang="el-GR" sz="1600" b="0" i="0" u="none" strike="noStrike" cap="none" normalizeH="0" baseline="0" dirty="0">
              <a:ln>
                <a:noFill/>
              </a:ln>
              <a:solidFill>
                <a:schemeClr val="bg1">
                  <a:lumMod val="50000"/>
                </a:schemeClr>
              </a:solidFill>
              <a:effectLst/>
            </a:endParaRPr>
          </a:p>
        </p:txBody>
      </p:sp>
      <p:graphicFrame>
        <p:nvGraphicFramePr>
          <p:cNvPr id="5" name="Πίνακας 4"/>
          <p:cNvGraphicFramePr>
            <a:graphicFrameLocks noGrp="1"/>
          </p:cNvGraphicFramePr>
          <p:nvPr/>
        </p:nvGraphicFramePr>
        <p:xfrm>
          <a:off x="6420255" y="789908"/>
          <a:ext cx="5297007" cy="3072411"/>
        </p:xfrm>
        <a:graphic>
          <a:graphicData uri="http://schemas.openxmlformats.org/drawingml/2006/table">
            <a:tbl>
              <a:tblPr firstRow="1" firstCol="1" bandRow="1"/>
              <a:tblGrid>
                <a:gridCol w="2237250"/>
                <a:gridCol w="3059757"/>
              </a:tblGrid>
              <a:tr h="235501">
                <a:tc gridSpan="2">
                  <a:txBody>
                    <a:bodyPr/>
                    <a:lstStyle/>
                    <a:p>
                      <a:pPr marL="198755" algn="ctr">
                        <a:lnSpc>
                          <a:spcPct val="107000"/>
                        </a:lnSpc>
                        <a:spcAft>
                          <a:spcPts val="0"/>
                        </a:spcAft>
                      </a:pPr>
                      <a:r>
                        <a:rPr lang="el-GR" sz="1400" b="1" dirty="0">
                          <a:effectLst/>
                          <a:latin typeface="Calibri" panose="020F0502020204030204" pitchFamily="34" charset="0"/>
                          <a:ea typeface="Calibri" panose="020F0502020204030204" pitchFamily="34" charset="0"/>
                          <a:cs typeface="Times New Roman" panose="02020603050405020304" pitchFamily="18" charset="0"/>
                        </a:rPr>
                        <a:t>ΣΥΝΟΛΙΚΕΣ ΠΡΟΤΑΣΕΙΣ ΓΙΑ ΤΙΣ ΣΧΟΛΙΚΕΣ ΜΟΝΑΔΕΣ ΤΟΥ </a:t>
                      </a:r>
                      <a:r>
                        <a:rPr lang="el-GR" sz="1400" b="1" dirty="0" smtClean="0">
                          <a:effectLst/>
                          <a:latin typeface="Calibri" panose="020F0502020204030204" pitchFamily="34" charset="0"/>
                          <a:ea typeface="Calibri" panose="020F0502020204030204" pitchFamily="34" charset="0"/>
                          <a:cs typeface="Times New Roman" panose="02020603050405020304" pitchFamily="18" charset="0"/>
                        </a:rPr>
                        <a:t>ΕΠΟΠΤΗ</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cPr/>
                </a:tc>
              </a:tr>
              <a:tr h="481900">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ΠΡΟΣΧΟΛΙΚΗ ΑΓΩΓΗ</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8755">
                        <a:lnSpc>
                          <a:spcPct val="107000"/>
                        </a:lnSpc>
                        <a:spcAft>
                          <a:spcPts val="0"/>
                        </a:spcAft>
                      </a:pPr>
                      <a:r>
                        <a:rPr lang="el-GR" sz="1400" b="1" dirty="0">
                          <a:effectLst/>
                          <a:latin typeface="Calibri" panose="020F0502020204030204" pitchFamily="34" charset="0"/>
                          <a:ea typeface="Calibri" panose="020F0502020204030204" pitchFamily="34" charset="0"/>
                          <a:cs typeface="Times New Roman" panose="02020603050405020304" pitchFamily="18"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501">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ΕΙΔΙΚΗΣ ΑΓΩΓΗΣ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400">
                          <a:effectLst/>
                          <a:latin typeface="Calibri" panose="020F0502020204030204" pitchFamily="34" charset="0"/>
                          <a:ea typeface="Calibri" panose="020F0502020204030204" pitchFamily="34" charset="0"/>
                          <a:cs typeface="Calibri" panose="020F0502020204030204" pitchFamily="34"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501">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ΔΗΜΟΤΙΚΟ ΣΧΟΛΕΙΟ</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400">
                          <a:effectLst/>
                          <a:latin typeface="Calibri" panose="020F0502020204030204" pitchFamily="34" charset="0"/>
                          <a:ea typeface="Calibri" panose="020F0502020204030204" pitchFamily="34" charset="0"/>
                          <a:cs typeface="Calibri" panose="020F0502020204030204" pitchFamily="34"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501">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ΕΙΔΙΚΗΣ ΑΓΩΓΗΣ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400">
                          <a:effectLst/>
                          <a:latin typeface="Calibri" panose="020F0502020204030204" pitchFamily="34" charset="0"/>
                          <a:ea typeface="Calibri" panose="020F0502020204030204" pitchFamily="34" charset="0"/>
                          <a:cs typeface="Calibri" panose="020F0502020204030204" pitchFamily="34"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501">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ΓΥΜΝΑΣΙΑ</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400">
                          <a:effectLst/>
                          <a:latin typeface="Calibri" panose="020F0502020204030204" pitchFamily="34" charset="0"/>
                          <a:ea typeface="Calibri" panose="020F0502020204030204" pitchFamily="34" charset="0"/>
                          <a:cs typeface="Calibri" panose="020F0502020204030204" pitchFamily="34"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501">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ΕΙΔΙΚΗΣ ΑΓΩΓΗΣ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400">
                          <a:effectLst/>
                          <a:latin typeface="Calibri" panose="020F0502020204030204" pitchFamily="34" charset="0"/>
                          <a:ea typeface="Calibri" panose="020F0502020204030204" pitchFamily="34" charset="0"/>
                          <a:cs typeface="Calibri" panose="020F0502020204030204" pitchFamily="34"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501">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ΓΕΝΙΚΑ ΛΥΚΕΙΑ</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400">
                          <a:effectLst/>
                          <a:latin typeface="Calibri" panose="020F0502020204030204" pitchFamily="34" charset="0"/>
                          <a:ea typeface="Calibri" panose="020F0502020204030204" pitchFamily="34" charset="0"/>
                          <a:cs typeface="Calibri" panose="020F0502020204030204" pitchFamily="34"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501">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ΕΙΔΙΚΗΣ ΑΓΩΓΗΣ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400" dirty="0">
                          <a:effectLst/>
                          <a:latin typeface="Calibri" panose="020F0502020204030204" pitchFamily="34" charset="0"/>
                          <a:ea typeface="Calibri" panose="020F0502020204030204" pitchFamily="34" charset="0"/>
                          <a:cs typeface="Calibri" panose="020F0502020204030204" pitchFamily="34"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501">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ΕΠΑΛ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400" dirty="0">
                          <a:effectLst/>
                          <a:latin typeface="Calibri" panose="020F0502020204030204" pitchFamily="34" charset="0"/>
                          <a:ea typeface="Calibri" panose="020F0502020204030204" pitchFamily="34" charset="0"/>
                          <a:cs typeface="Calibri" panose="020F0502020204030204" pitchFamily="34"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501">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ΕΙΔΙΚΗΣ ΑΓΩΓΗΣ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400">
                          <a:effectLst/>
                          <a:latin typeface="Calibri" panose="020F0502020204030204" pitchFamily="34" charset="0"/>
                          <a:ea typeface="Calibri" panose="020F0502020204030204" pitchFamily="34" charset="0"/>
                          <a:cs typeface="Calibri" panose="020F0502020204030204" pitchFamily="34"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501">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ΑΛΛΟ</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400" dirty="0">
                          <a:effectLst/>
                          <a:latin typeface="Calibri" panose="020F0502020204030204" pitchFamily="34" charset="0"/>
                          <a:ea typeface="Calibri" panose="020F0502020204030204" pitchFamily="34" charset="0"/>
                          <a:cs typeface="Calibri" panose="020F0502020204030204" pitchFamily="34"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Τίτλος 1"/>
          <p:cNvSpPr txBox="1"/>
          <p:nvPr/>
        </p:nvSpPr>
        <p:spPr>
          <a:xfrm>
            <a:off x="9376012" y="13648"/>
            <a:ext cx="2504363" cy="86931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l-GR" sz="3500" b="1" dirty="0">
                <a:solidFill>
                  <a:schemeClr val="bg1">
                    <a:lumMod val="50000"/>
                  </a:schemeClr>
                </a:solidFill>
                <a:latin typeface="+mn-lt"/>
              </a:rPr>
              <a:t>Συνέχεια ....</a:t>
            </a:r>
            <a:endParaRPr lang="el-GR" sz="3500" b="1" dirty="0">
              <a:solidFill>
                <a:schemeClr val="bg1">
                  <a:lumMod val="50000"/>
                </a:schemeClr>
              </a:solidFill>
              <a:latin typeface="+mn-lt"/>
            </a:endParaRPr>
          </a:p>
        </p:txBody>
      </p:sp>
      <p:graphicFrame>
        <p:nvGraphicFramePr>
          <p:cNvPr id="6" name="Πίνακας 5"/>
          <p:cNvGraphicFramePr>
            <a:graphicFrameLocks noGrp="1"/>
          </p:cNvGraphicFramePr>
          <p:nvPr/>
        </p:nvGraphicFramePr>
        <p:xfrm>
          <a:off x="586854" y="955344"/>
          <a:ext cx="10619393" cy="5472754"/>
        </p:xfrm>
        <a:graphic>
          <a:graphicData uri="http://schemas.openxmlformats.org/drawingml/2006/table">
            <a:tbl>
              <a:tblPr firstRow="1" firstCol="1" bandRow="1"/>
              <a:tblGrid>
                <a:gridCol w="5443121"/>
                <a:gridCol w="812025"/>
                <a:gridCol w="1613449"/>
                <a:gridCol w="1375400"/>
                <a:gridCol w="1375398"/>
              </a:tblGrid>
              <a:tr h="304544">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Times New Roman" panose="02020603050405020304" pitchFamily="18" charset="0"/>
                        </a:rPr>
                        <a:t>Σχολικές Μονάδες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4">
                  <a:txBody>
                    <a:bodyPr/>
                    <a:lstStyle/>
                    <a:p>
                      <a:pPr>
                        <a:lnSpc>
                          <a:spcPct val="107000"/>
                        </a:lnSpc>
                        <a:spcBef>
                          <a:spcPts val="600"/>
                        </a:spcBef>
                        <a:spcAft>
                          <a:spcPts val="600"/>
                        </a:spcAft>
                      </a:pPr>
                      <a:r>
                        <a:rPr lang="el-GR" sz="700">
                          <a:effectLst/>
                          <a:latin typeface="Calibri" panose="020F0502020204030204" pitchFamily="34" charset="0"/>
                          <a:ea typeface="Calibri" panose="020F0502020204030204" pitchFamily="34" charset="0"/>
                          <a:cs typeface="Calibri" panose="020F0502020204030204" pitchFamily="34" charset="0"/>
                        </a:rPr>
                        <a:t>[Αριθμός Σχολικών Μονάδων]</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r>
              <a:tr h="379406">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Times New Roman" panose="02020603050405020304" pitchFamily="18" charset="0"/>
                        </a:rPr>
                        <a:t>Σχέδια δράσης που υλοποιήθηκαν:</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4">
                  <a:txBody>
                    <a:bodyPr/>
                    <a:lstStyle/>
                    <a:p>
                      <a:pPr>
                        <a:lnSpc>
                          <a:spcPct val="107000"/>
                        </a:lnSpc>
                        <a:spcBef>
                          <a:spcPts val="600"/>
                        </a:spcBef>
                        <a:spcAft>
                          <a:spcPts val="600"/>
                        </a:spcAft>
                      </a:pPr>
                      <a:r>
                        <a:rPr lang="el-GR" sz="700">
                          <a:effectLst/>
                          <a:latin typeface="Calibri" panose="020F0502020204030204" pitchFamily="34" charset="0"/>
                          <a:ea typeface="Calibri" panose="020F0502020204030204" pitchFamily="34" charset="0"/>
                          <a:cs typeface="Calibri" panose="020F0502020204030204" pitchFamily="34" charset="0"/>
                        </a:rPr>
                        <a:t>Αριθμός</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r>
              <a:tr h="191448">
                <a:tc gridSpan="5">
                  <a:txBody>
                    <a:bodyPr/>
                    <a:lstStyle/>
                    <a:p>
                      <a:endParaRPr lang="el-GR" sz="900">
                        <a:effectLst/>
                        <a:latin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cPr/>
                </a:tc>
                <a:tc hMerge="1">
                  <a:tcPr/>
                </a:tc>
                <a:tc hMerge="1">
                  <a:tcPr/>
                </a:tc>
                <a:tc hMerge="1">
                  <a:tcPr/>
                </a:tc>
              </a:tr>
              <a:tr h="534281">
                <a:tc gridSpan="2">
                  <a:txBody>
                    <a:bodyPr/>
                    <a:lstStyle/>
                    <a:p>
                      <a:pPr marL="0" indent="0" algn="ctr">
                        <a:lnSpc>
                          <a:spcPct val="107000"/>
                        </a:lnSpc>
                        <a:spcAft>
                          <a:spcPts val="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Παιδαγωγική και Μαθησιακή λειτουργία</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indent="0" algn="ct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Αριθμός σχολικών μονάδων</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Αριθμός σχεδίων δράσης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Παρατηρήσεις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r>
              <a:tr h="297807">
                <a:tc gridSpan="2">
                  <a:txBody>
                    <a:bodyPr/>
                    <a:lstStyle/>
                    <a:p>
                      <a:pPr marL="21590">
                        <a:lnSpc>
                          <a:spcPct val="100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Διδασκαλία, μάθηση και αξιολόγηση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807">
                <a:tc gridSpan="2">
                  <a:txBody>
                    <a:bodyPr/>
                    <a:lstStyle/>
                    <a:p>
                      <a:pPr marL="21590">
                        <a:lnSpc>
                          <a:spcPct val="100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Φοίτηση – σχολική διαρροή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dirty="0">
                          <a:effectLst/>
                          <a:latin typeface="Calibri" panose="020F0502020204030204" pitchFamily="34" charset="0"/>
                          <a:ea typeface="Calibri" panose="020F0502020204030204" pitchFamily="34" charset="0"/>
                          <a:cs typeface="Calibri" panose="020F0502020204030204" pitchFamily="34" charset="0"/>
                        </a:rPr>
                        <a:t> </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807">
                <a:tc gridSpan="2">
                  <a:txBody>
                    <a:bodyPr/>
                    <a:lstStyle/>
                    <a:p>
                      <a:pPr marL="21590">
                        <a:lnSpc>
                          <a:spcPct val="100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Σχέσεις μεταξύ μαθητών/μαθητριών</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807">
                <a:tc gridSpan="2">
                  <a:txBody>
                    <a:bodyPr/>
                    <a:lstStyle/>
                    <a:p>
                      <a:pPr marL="21590">
                        <a:lnSpc>
                          <a:spcPct val="100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Σχέσεις μεταξύ μαθητών/-τριών και εκπαιδευτικών</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dirty="0">
                          <a:effectLst/>
                          <a:latin typeface="Calibri" panose="020F0502020204030204" pitchFamily="34" charset="0"/>
                          <a:ea typeface="Calibri" panose="020F0502020204030204" pitchFamily="34" charset="0"/>
                          <a:cs typeface="Calibri" panose="020F0502020204030204" pitchFamily="34" charset="0"/>
                        </a:rPr>
                        <a:t> </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8003">
                <a:tc gridSpan="2">
                  <a:txBody>
                    <a:bodyPr/>
                    <a:lstStyle/>
                    <a:p>
                      <a:pPr marL="21590">
                        <a:lnSpc>
                          <a:spcPct val="100000"/>
                        </a:lnSpc>
                        <a:spcAft>
                          <a:spcPts val="0"/>
                        </a:spcAft>
                        <a:tabLst>
                          <a:tab pos="174625" algn="l"/>
                        </a:tabLst>
                      </a:pPr>
                      <a:r>
                        <a:rPr lang="el-GR" sz="1400" b="1">
                          <a:effectLst/>
                          <a:latin typeface="Calibri" panose="020F0502020204030204" pitchFamily="34" charset="0"/>
                          <a:ea typeface="Times New Roman" panose="02020603050405020304" pitchFamily="18" charset="0"/>
                          <a:cs typeface="Times New Roman" panose="02020603050405020304" pitchFamily="18" charset="0"/>
                        </a:rPr>
                        <a:t>Σχέσεις σχολείου - οικογένειας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281">
                <a:tc gridSpan="2">
                  <a:txBody>
                    <a:bodyPr/>
                    <a:lstStyle/>
                    <a:p>
                      <a:pPr marL="198755" algn="ctr">
                        <a:lnSpc>
                          <a:spcPct val="107000"/>
                        </a:lnSpc>
                        <a:spcAft>
                          <a:spcPts val="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Διοικητική Λειτουργία</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hMerge="1">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el-GR" sz="1200" b="1" dirty="0">
                          <a:effectLst/>
                          <a:latin typeface="Calibri" panose="020F0502020204030204" pitchFamily="34" charset="0"/>
                          <a:ea typeface="Calibri" panose="020F0502020204030204" pitchFamily="34" charset="0"/>
                          <a:cs typeface="Calibri" panose="020F0502020204030204" pitchFamily="34" charset="0"/>
                        </a:rPr>
                        <a:t>Αριθμός σχολικών μονάδων</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Αριθμός σχεδίων δράσης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Παρατηρήσεις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r>
              <a:tr h="297807">
                <a:tc gridSpan="2">
                  <a:txBody>
                    <a:bodyPr/>
                    <a:lstStyle/>
                    <a:p>
                      <a:pPr marL="21590">
                        <a:lnSpc>
                          <a:spcPct val="100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Ηγεσία - Οργάνωση και διοίκηση της σχολικής μονάδας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807">
                <a:tc gridSpan="2">
                  <a:txBody>
                    <a:bodyPr/>
                    <a:lstStyle/>
                    <a:p>
                      <a:pPr marL="21590">
                        <a:lnSpc>
                          <a:spcPct val="100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Σχολείο και κοινότητα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l-GR" sz="1200" dirty="0">
                          <a:effectLst/>
                          <a:latin typeface="Calibri" panose="020F0502020204030204" pitchFamily="34" charset="0"/>
                          <a:ea typeface="Calibri" panose="020F0502020204030204" pitchFamily="34" charset="0"/>
                          <a:cs typeface="Calibri" panose="020F0502020204030204" pitchFamily="34" charset="0"/>
                        </a:rPr>
                        <a:t> </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527">
                <a:tc gridSpan="2">
                  <a:txBody>
                    <a:bodyPr/>
                    <a:lstStyle/>
                    <a:p>
                      <a:pPr marL="0" indent="0" algn="ctr">
                        <a:lnSpc>
                          <a:spcPct val="100000"/>
                        </a:lnSpc>
                        <a:spcAft>
                          <a:spcPts val="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Επαγγελματική Ανάπτυξη των Εκπαιδευτικών</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hMerge="1">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0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Αριθμός σχολικών μονάδων</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0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Αριθμός σχεδίων δράσης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0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Παρατηρήσεις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r>
              <a:tr h="297807">
                <a:tc gridSpan="2">
                  <a:txBody>
                    <a:bodyPr/>
                    <a:lstStyle/>
                    <a:p>
                      <a:pPr marL="21590">
                        <a:lnSpc>
                          <a:spcPct val="100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Συμμετοχή των εκπαιδευτικών σε επιμορφωτικές δράσεις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600">
                          <a:effectLst/>
                          <a:latin typeface="Calibri" panose="020F0502020204030204" pitchFamily="34" charset="0"/>
                          <a:ea typeface="Calibri" panose="020F0502020204030204" pitchFamily="34" charset="0"/>
                          <a:cs typeface="Calibri" panose="020F0502020204030204" pitchFamily="34" charset="0"/>
                        </a:rPr>
                        <a:t> </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600">
                          <a:effectLst/>
                          <a:latin typeface="Calibri" panose="020F0502020204030204" pitchFamily="34" charset="0"/>
                          <a:ea typeface="Calibri" panose="020F0502020204030204" pitchFamily="34" charset="0"/>
                          <a:cs typeface="Calibri" panose="020F0502020204030204" pitchFamily="34" charset="0"/>
                        </a:rPr>
                        <a:t> </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600">
                          <a:effectLst/>
                          <a:latin typeface="Calibri" panose="020F0502020204030204" pitchFamily="34" charset="0"/>
                          <a:ea typeface="Calibri" panose="020F0502020204030204" pitchFamily="34" charset="0"/>
                          <a:cs typeface="Calibri" panose="020F0502020204030204" pitchFamily="34" charset="0"/>
                        </a:rPr>
                        <a:t> </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5615">
                <a:tc gridSpan="2">
                  <a:txBody>
                    <a:bodyPr/>
                    <a:lstStyle/>
                    <a:p>
                      <a:pPr marL="21590">
                        <a:lnSpc>
                          <a:spcPct val="100000"/>
                        </a:lnSpc>
                        <a:spcAft>
                          <a:spcPts val="0"/>
                        </a:spcAft>
                      </a:pPr>
                      <a:r>
                        <a:rPr lang="el-GR" sz="1400" b="1" dirty="0">
                          <a:effectLst/>
                          <a:latin typeface="Calibri" panose="020F0502020204030204" pitchFamily="34" charset="0"/>
                          <a:ea typeface="Calibri" panose="020F0502020204030204" pitchFamily="34" charset="0"/>
                          <a:cs typeface="Calibri" panose="020F0502020204030204" pitchFamily="34" charset="0"/>
                        </a:rPr>
                        <a:t>Συμμετοχή των εκπαιδευτικών σε εθνικά και ευρωπαϊκά προγράμματα</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600" dirty="0">
                          <a:effectLst/>
                          <a:latin typeface="Calibri" panose="020F0502020204030204" pitchFamily="34" charset="0"/>
                          <a:ea typeface="Calibri" panose="020F0502020204030204" pitchFamily="34" charset="0"/>
                          <a:cs typeface="Calibri" panose="020F0502020204030204" pitchFamily="34" charset="0"/>
                        </a:rPr>
                        <a:t> </a:t>
                      </a:r>
                      <a:endParaRPr lang="el-G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600" dirty="0">
                          <a:effectLst/>
                          <a:latin typeface="Calibri" panose="020F0502020204030204" pitchFamily="34" charset="0"/>
                          <a:ea typeface="Calibri" panose="020F0502020204030204" pitchFamily="34" charset="0"/>
                          <a:cs typeface="Calibri" panose="020F0502020204030204" pitchFamily="34" charset="0"/>
                        </a:rPr>
                        <a:t> </a:t>
                      </a:r>
                      <a:endParaRPr lang="el-G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600" dirty="0">
                          <a:effectLst/>
                          <a:latin typeface="Calibri" panose="020F0502020204030204" pitchFamily="34" charset="0"/>
                          <a:ea typeface="Calibri" panose="020F0502020204030204" pitchFamily="34" charset="0"/>
                          <a:cs typeface="Calibri" panose="020F0502020204030204" pitchFamily="34" charset="0"/>
                        </a:rPr>
                        <a:t> </a:t>
                      </a:r>
                      <a:endParaRPr lang="el-G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Rectangle 1"/>
          <p:cNvSpPr>
            <a:spLocks noChangeArrowheads="1"/>
          </p:cNvSpPr>
          <p:nvPr/>
        </p:nvSpPr>
        <p:spPr bwMode="auto">
          <a:xfrm>
            <a:off x="4819650" y="1809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l-G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Τίτλος 1"/>
          <p:cNvSpPr txBox="1"/>
          <p:nvPr/>
        </p:nvSpPr>
        <p:spPr>
          <a:xfrm>
            <a:off x="1540042" y="406032"/>
            <a:ext cx="8337883" cy="104978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l-GR" sz="3500" b="1" dirty="0">
              <a:solidFill>
                <a:srgbClr val="0070C0"/>
              </a:solidFill>
              <a:latin typeface="+mn-lt"/>
            </a:endParaRPr>
          </a:p>
        </p:txBody>
      </p:sp>
      <p:sp>
        <p:nvSpPr>
          <p:cNvPr id="12" name="Rectangle 1"/>
          <p:cNvSpPr>
            <a:spLocks noChangeArrowheads="1"/>
          </p:cNvSpPr>
          <p:nvPr/>
        </p:nvSpPr>
        <p:spPr bwMode="auto">
          <a:xfrm>
            <a:off x="4819650" y="1809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l-GR"/>
          </a:p>
        </p:txBody>
      </p:sp>
      <p:graphicFrame>
        <p:nvGraphicFramePr>
          <p:cNvPr id="13" name="Πίνακας 12"/>
          <p:cNvGraphicFramePr>
            <a:graphicFrameLocks noGrp="1"/>
          </p:cNvGraphicFramePr>
          <p:nvPr/>
        </p:nvGraphicFramePr>
        <p:xfrm>
          <a:off x="1540043" y="1809750"/>
          <a:ext cx="8506326" cy="3384548"/>
        </p:xfrm>
        <a:graphic>
          <a:graphicData uri="http://schemas.openxmlformats.org/drawingml/2006/table">
            <a:tbl>
              <a:tblPr firstRow="1" firstCol="1" bandRow="1"/>
              <a:tblGrid>
                <a:gridCol w="6639149"/>
                <a:gridCol w="1867177"/>
              </a:tblGrid>
              <a:tr h="650612">
                <a:tc gridSpan="2">
                  <a:txBody>
                    <a:bodyPr/>
                    <a:lstStyle/>
                    <a:p>
                      <a:pPr algn="ctr">
                        <a:lnSpc>
                          <a:spcPct val="107000"/>
                        </a:lnSpc>
                        <a:spcAft>
                          <a:spcPts val="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 ΣΥΝΤΟΜΗ ΕΚΘΕΣΗ ΣΥΜΠΕΡΑΣΜΑΤΩΝ ΚΑΙ ΔΙΑΠΙΣΤΩΣΗ ΑΝΑΓΚΩΝ ΚΑΙ ΤΑΣΕΩΝ </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cPr/>
                </a:tc>
              </a:tr>
              <a:tr h="1014399">
                <a:tc>
                  <a:txBody>
                    <a:bodyPr/>
                    <a:lstStyle/>
                    <a:p>
                      <a:pPr>
                        <a:lnSpc>
                          <a:spcPct val="107000"/>
                        </a:lnSpc>
                        <a:spcAft>
                          <a:spcPts val="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Προτάσεις για διάχυση, σε επίπεδο Περιφέρειας, των επιτυχημένων πρακτικών που αναπτύχθηκαν σε σχολικές μονάδες</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800">
                          <a:effectLst/>
                          <a:latin typeface="Calibri" panose="020F0502020204030204" pitchFamily="34" charset="0"/>
                          <a:ea typeface="Calibri" panose="020F0502020204030204" pitchFamily="34" charset="0"/>
                          <a:cs typeface="Calibri" panose="020F0502020204030204" pitchFamily="34" charset="0"/>
                        </a:rPr>
                        <a:t> </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2699">
                <a:tc>
                  <a:txBody>
                    <a:bodyPr/>
                    <a:lstStyle/>
                    <a:p>
                      <a:pPr>
                        <a:lnSpc>
                          <a:spcPct val="107000"/>
                        </a:lnSpc>
                        <a:spcAft>
                          <a:spcPts val="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Προτάσεις για αναγκαίες επιμορφώσεις, σε επίπεδο Περιφέρειας</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800">
                          <a:effectLst/>
                          <a:latin typeface="Calibri" panose="020F0502020204030204" pitchFamily="34" charset="0"/>
                          <a:ea typeface="Calibri" panose="020F0502020204030204" pitchFamily="34" charset="0"/>
                          <a:cs typeface="Calibri" panose="020F0502020204030204" pitchFamily="34" charset="0"/>
                        </a:rPr>
                        <a:t> </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3298">
                <a:tc>
                  <a:txBody>
                    <a:bodyPr/>
                    <a:lstStyle/>
                    <a:p>
                      <a:pPr>
                        <a:lnSpc>
                          <a:spcPct val="107000"/>
                        </a:lnSpc>
                        <a:spcAft>
                          <a:spcPts val="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Ανάγκες και τάσεις που αναδεικνύονται μέσα από τις Εκθέσεις των σχολικών μονάδων της Περιφέρειας</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800">
                          <a:effectLst/>
                          <a:latin typeface="Calibri" panose="020F0502020204030204" pitchFamily="34" charset="0"/>
                          <a:ea typeface="Calibri" panose="020F0502020204030204" pitchFamily="34" charset="0"/>
                          <a:cs typeface="Calibri" panose="020F0502020204030204" pitchFamily="34" charset="0"/>
                        </a:rPr>
                        <a:t> </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540">
                <a:tc>
                  <a:txBody>
                    <a:bodyPr/>
                    <a:lstStyle/>
                    <a:p>
                      <a:pPr>
                        <a:lnSpc>
                          <a:spcPct val="107000"/>
                        </a:lnSpc>
                        <a:spcAft>
                          <a:spcPts val="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Άλλες επισημάνσεις</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800">
                          <a:effectLst/>
                          <a:latin typeface="Calibri" panose="020F0502020204030204" pitchFamily="34" charset="0"/>
                          <a:ea typeface="Calibri" panose="020F0502020204030204" pitchFamily="34" charset="0"/>
                          <a:cs typeface="Calibri" panose="020F0502020204030204" pitchFamily="34" charset="0"/>
                        </a:rPr>
                        <a:t> </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Τίτλος 1"/>
          <p:cNvSpPr txBox="1"/>
          <p:nvPr/>
        </p:nvSpPr>
        <p:spPr>
          <a:xfrm>
            <a:off x="319596" y="128098"/>
            <a:ext cx="2734323" cy="104978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l-GR" sz="3500" b="1" dirty="0">
                <a:solidFill>
                  <a:schemeClr val="bg1">
                    <a:lumMod val="50000"/>
                  </a:schemeClr>
                </a:solidFill>
                <a:latin typeface="+mn-lt"/>
              </a:rPr>
              <a:t>...συνέχεια ..</a:t>
            </a:r>
            <a:endParaRPr lang="el-GR" sz="3500" b="1" dirty="0">
              <a:solidFill>
                <a:schemeClr val="bg1">
                  <a:lumMod val="50000"/>
                </a:schemeClr>
              </a:solidFill>
              <a:latin typeface="+mn-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Πίνακας 10"/>
          <p:cNvGraphicFramePr>
            <a:graphicFrameLocks noGrp="1"/>
          </p:cNvGraphicFramePr>
          <p:nvPr/>
        </p:nvGraphicFramePr>
        <p:xfrm>
          <a:off x="6294762" y="559561"/>
          <a:ext cx="5556342" cy="5019403"/>
        </p:xfrm>
        <a:graphic>
          <a:graphicData uri="http://schemas.openxmlformats.org/drawingml/2006/table">
            <a:tbl>
              <a:tblPr firstRow="1" firstCol="1" bandRow="1"/>
              <a:tblGrid>
                <a:gridCol w="2210117"/>
                <a:gridCol w="1154412"/>
                <a:gridCol w="889667"/>
                <a:gridCol w="1302146"/>
              </a:tblGrid>
              <a:tr h="406096">
                <a:tc gridSpan="4">
                  <a:txBody>
                    <a:bodyPr/>
                    <a:lstStyle/>
                    <a:p>
                      <a:pPr algn="ct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Παιδαγωγική και Μαθησιακή λειτουργία</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cPr/>
                </a:tc>
                <a:tc hMerge="1">
                  <a:tcPr/>
                </a:tc>
                <a:tc hMerge="1">
                  <a:tcPr/>
                </a:tc>
              </a:tr>
              <a:tr h="255577">
                <a:tc gridSpan="4">
                  <a:txBody>
                    <a:bodyPr/>
                    <a:lstStyle/>
                    <a:p>
                      <a:pPr marL="228600" indent="-207010">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Διδασκαλία, μάθηση και αξιολόγηση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r>
              <a:tr h="148155">
                <a:tc>
                  <a:txBody>
                    <a:bodyPr/>
                    <a:lstStyle/>
                    <a:p>
                      <a:pPr marL="228600">
                        <a:lnSpc>
                          <a:spcPct val="107000"/>
                        </a:lnSpc>
                        <a:spcAft>
                          <a:spcPts val="0"/>
                        </a:spcAft>
                      </a:pPr>
                      <a:r>
                        <a:rPr lang="el-GR" sz="500">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500">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985">
                        <a:lnSpc>
                          <a:spcPct val="107000"/>
                        </a:lnSpc>
                        <a:spcAft>
                          <a:spcPts val="0"/>
                        </a:spcAft>
                      </a:pPr>
                      <a:r>
                        <a:rPr lang="el-GR" sz="500">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765" indent="-24765">
                        <a:lnSpc>
                          <a:spcPct val="107000"/>
                        </a:lnSpc>
                        <a:spcAft>
                          <a:spcPts val="0"/>
                        </a:spcAft>
                      </a:pPr>
                      <a:r>
                        <a:rPr lang="el-GR" sz="500">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577">
                <a:tc gridSpan="4">
                  <a:txBody>
                    <a:bodyPr/>
                    <a:lstStyle/>
                    <a:p>
                      <a:pPr marL="24765" indent="-24765">
                        <a:lnSpc>
                          <a:spcPct val="107000"/>
                        </a:lnSpc>
                        <a:spcAft>
                          <a:spcPts val="0"/>
                        </a:spcAft>
                      </a:pPr>
                      <a:r>
                        <a:rPr lang="el-GR" sz="1200" b="1" dirty="0">
                          <a:effectLst/>
                          <a:latin typeface="Calibri" panose="020F0502020204030204" pitchFamily="34" charset="0"/>
                          <a:ea typeface="Calibri" panose="020F0502020204030204" pitchFamily="34" charset="0"/>
                          <a:cs typeface="Calibri" panose="020F0502020204030204" pitchFamily="34" charset="0"/>
                        </a:rPr>
                        <a:t>Σχολική διαρροή- φοίτηση</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r>
              <a:tr h="148155">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985">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765" indent="-24765">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577">
                <a:tc gridSpan="4">
                  <a:txBody>
                    <a:bodyPr/>
                    <a:lstStyle/>
                    <a:p>
                      <a:pPr marL="24765" indent="-24765">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Σχέσεις μεταξύ μαθητών/-τριών</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r>
              <a:tr h="148155">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985">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765" indent="-24765">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577">
                <a:tc gridSpan="4">
                  <a:txBody>
                    <a:bodyPr/>
                    <a:lstStyle/>
                    <a:p>
                      <a:pPr marL="24765" indent="-24765">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Σχέσεις μεταξύ μαθητών/-τριών και εκπαιδευτικών</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r>
              <a:tr h="148155">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500" b="1" dirty="0">
                          <a:effectLst/>
                          <a:latin typeface="Calibri" panose="020F0502020204030204" pitchFamily="34" charset="0"/>
                          <a:ea typeface="Calibri" panose="020F0502020204030204" pitchFamily="34" charset="0"/>
                          <a:cs typeface="Calibri" panose="020F0502020204030204" pitchFamily="34" charset="0"/>
                        </a:rPr>
                        <a:t> </a:t>
                      </a:r>
                      <a:endParaRPr lang="el-GR"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577">
                <a:tc gridSpan="4">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Σχέσεις σχολείου - οικογένειας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r>
              <a:tr h="255577">
                <a:tc>
                  <a:txBody>
                    <a:bodyPr/>
                    <a:lstStyle/>
                    <a:p>
                      <a:pPr marL="228600">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595">
                <a:tc gridSpan="4">
                  <a:txBody>
                    <a:bodyPr/>
                    <a:lstStyle/>
                    <a:p>
                      <a:pPr algn="ct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Διοικητική Λειτουργία</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hMerge="1">
                  <a:tcPr/>
                </a:tc>
                <a:tc hMerge="1">
                  <a:tcPr/>
                </a:tc>
                <a:tc hMerge="1">
                  <a:tcPr/>
                </a:tc>
              </a:tr>
              <a:tr h="255577">
                <a:tc gridSpan="4">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Ηγεσία - Οργάνωση και διοίκηση της σχολικής μονάδας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r>
              <a:tr h="148155">
                <a:tc>
                  <a:txBody>
                    <a:bodyPr/>
                    <a:lstStyle/>
                    <a:p>
                      <a:pPr marL="228600">
                        <a:lnSpc>
                          <a:spcPct val="107000"/>
                        </a:lnSpc>
                        <a:spcAft>
                          <a:spcPts val="0"/>
                        </a:spcAft>
                      </a:pPr>
                      <a:r>
                        <a:rPr lang="el-GR" sz="500">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500">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500">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500">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577">
                <a:tc gridSpan="4">
                  <a:txBody>
                    <a:bodyPr/>
                    <a:lstStyle/>
                    <a:p>
                      <a:pPr>
                        <a:lnSpc>
                          <a:spcPct val="107000"/>
                        </a:lnSpc>
                        <a:spcAft>
                          <a:spcPts val="0"/>
                        </a:spcAft>
                      </a:pPr>
                      <a:r>
                        <a:rPr lang="el-GR" sz="1200" b="1" dirty="0">
                          <a:effectLst/>
                          <a:latin typeface="Calibri" panose="020F0502020204030204" pitchFamily="34" charset="0"/>
                          <a:ea typeface="Calibri" panose="020F0502020204030204" pitchFamily="34" charset="0"/>
                          <a:cs typeface="Calibri" panose="020F0502020204030204" pitchFamily="34" charset="0"/>
                        </a:rPr>
                        <a:t>Σχολείο και κοινότητα </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r>
              <a:tr h="148155">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500" b="1" dirty="0">
                          <a:effectLst/>
                          <a:latin typeface="Calibri" panose="020F0502020204030204" pitchFamily="34" charset="0"/>
                          <a:ea typeface="Calibri" panose="020F0502020204030204" pitchFamily="34" charset="0"/>
                          <a:cs typeface="Calibri" panose="020F0502020204030204" pitchFamily="34" charset="0"/>
                        </a:rPr>
                        <a:t> </a:t>
                      </a:r>
                      <a:endParaRPr lang="el-GR"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595">
                <a:tc gridSpan="4">
                  <a:txBody>
                    <a:bodyPr/>
                    <a:lstStyle/>
                    <a:p>
                      <a:pPr algn="ct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Επαγγελματική Ανάπτυξη των Εκπαιδευτικών</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hMerge="1">
                  <a:tcPr/>
                </a:tc>
                <a:tc hMerge="1">
                  <a:tcPr/>
                </a:tc>
                <a:tc hMerge="1">
                  <a:tcPr/>
                </a:tc>
              </a:tr>
              <a:tr h="255577">
                <a:tc gridSpan="4">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Συμμετοχή των εκπαιδευτικών σε επιμορφωτικές δράσεις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r>
              <a:tr h="148155">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454">
                <a:tc gridSpan="4">
                  <a:txBody>
                    <a:bodyPr/>
                    <a:lstStyle/>
                    <a:p>
                      <a:pPr>
                        <a:lnSpc>
                          <a:spcPct val="107000"/>
                        </a:lnSpc>
                        <a:spcAft>
                          <a:spcPts val="0"/>
                        </a:spcAft>
                      </a:pPr>
                      <a:r>
                        <a:rPr lang="el-GR" sz="800" b="1" dirty="0">
                          <a:effectLst/>
                          <a:latin typeface="Calibri" panose="020F0502020204030204" pitchFamily="34" charset="0"/>
                          <a:ea typeface="Calibri" panose="020F0502020204030204" pitchFamily="34" charset="0"/>
                          <a:cs typeface="Calibri" panose="020F0502020204030204" pitchFamily="34" charset="0"/>
                        </a:rPr>
                        <a:t> </a:t>
                      </a:r>
                      <a:r>
                        <a:rPr lang="el-GR" sz="1200" b="1" dirty="0">
                          <a:effectLst/>
                          <a:latin typeface="Calibri" panose="020F0502020204030204" pitchFamily="34" charset="0"/>
                          <a:ea typeface="Calibri" panose="020F0502020204030204" pitchFamily="34" charset="0"/>
                          <a:cs typeface="Calibri" panose="020F0502020204030204" pitchFamily="34" charset="0"/>
                        </a:rPr>
                        <a:t>Συμμετοχή των εκπαιδευτικών σε εθνικά και ευρωπαϊκά προγράμματα </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r>
              <a:tr h="170385">
                <a:tc>
                  <a:txBody>
                    <a:bodyPr/>
                    <a:lstStyle/>
                    <a:p>
                      <a:pPr marL="228600">
                        <a:lnSpc>
                          <a:spcPct val="107000"/>
                        </a:lnSpc>
                        <a:spcAft>
                          <a:spcPts val="0"/>
                        </a:spcAft>
                      </a:pPr>
                      <a:r>
                        <a:rPr lang="el-GR" sz="800" b="1">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800" b="1">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800" b="1">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500" b="1" dirty="0">
                          <a:effectLst/>
                          <a:latin typeface="Calibri" panose="020F0502020204030204" pitchFamily="34" charset="0"/>
                          <a:ea typeface="Calibri" panose="020F0502020204030204" pitchFamily="34" charset="0"/>
                          <a:cs typeface="Calibri" panose="020F0502020204030204" pitchFamily="34" charset="0"/>
                        </a:rPr>
                        <a:t> </a:t>
                      </a:r>
                      <a:endParaRPr lang="el-GR"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Rectangle 1"/>
          <p:cNvSpPr>
            <a:spLocks noChangeArrowheads="1"/>
          </p:cNvSpPr>
          <p:nvPr/>
        </p:nvSpPr>
        <p:spPr bwMode="auto">
          <a:xfrm>
            <a:off x="4819650" y="1809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l-GR"/>
          </a:p>
        </p:txBody>
      </p:sp>
      <p:graphicFrame>
        <p:nvGraphicFramePr>
          <p:cNvPr id="3" name="Πίνακας 2"/>
          <p:cNvGraphicFramePr>
            <a:graphicFrameLocks noGrp="1"/>
          </p:cNvGraphicFramePr>
          <p:nvPr/>
        </p:nvGraphicFramePr>
        <p:xfrm>
          <a:off x="340896" y="1143000"/>
          <a:ext cx="5556342" cy="4879355"/>
        </p:xfrm>
        <a:graphic>
          <a:graphicData uri="http://schemas.openxmlformats.org/drawingml/2006/table">
            <a:tbl>
              <a:tblPr firstRow="1" firstCol="1" bandRow="1"/>
              <a:tblGrid>
                <a:gridCol w="2210117"/>
                <a:gridCol w="1154412"/>
                <a:gridCol w="1125627"/>
                <a:gridCol w="1066186"/>
              </a:tblGrid>
              <a:tr h="638070">
                <a:tc gridSpan="4">
                  <a:txBody>
                    <a:bodyPr/>
                    <a:lstStyle/>
                    <a:p>
                      <a:pPr marL="198755" algn="ctr">
                        <a:lnSpc>
                          <a:spcPct val="107000"/>
                        </a:lnSpc>
                        <a:spcAft>
                          <a:spcPts val="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ΣΥΝΟΛΙΚΕΣ ΠΡΟΤΑΣΕΙΣ ΓΙΑ ΤΙΣ ΣΧ. ΜΟΝΑΔΕΣ ΤΗΣ ΠΕΡΙΦΕΡΕΙΑΚΗΣ ΔΙΕΥΘΥΝΣΗΣ ΕΚΠΑΙΔΕΥΣΗΣ</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cPr/>
                </a:tc>
                <a:tc hMerge="1">
                  <a:tcPr/>
                </a:tc>
                <a:tc hMerge="1">
                  <a:tcPr/>
                </a:tc>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ΠΡΟΣΧΟΛΙΚΗ ΑΓΩΓΗ</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198755">
                        <a:lnSpc>
                          <a:spcPct val="107000"/>
                        </a:lnSpc>
                        <a:spcAft>
                          <a:spcPts val="0"/>
                        </a:spcAft>
                      </a:pPr>
                      <a:r>
                        <a:rPr lang="el-GR" sz="800" b="1" dirty="0">
                          <a:effectLst/>
                          <a:latin typeface="Calibri" panose="020F0502020204030204" pitchFamily="34" charset="0"/>
                          <a:ea typeface="Calibri" panose="020F0502020204030204" pitchFamily="34" charset="0"/>
                          <a:cs typeface="Times New Roman" panose="02020603050405020304" pitchFamily="18" charset="0"/>
                        </a:rPr>
                        <a:t> </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ΕΙΔΙΚΗΣ ΑΓΩΓΗΣ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07000"/>
                        </a:lnSpc>
                        <a:spcAft>
                          <a:spcPts val="0"/>
                        </a:spcAft>
                      </a:pPr>
                      <a:r>
                        <a:rPr lang="el-GR" sz="800">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ΔΗΜΟΤΙΚΟ ΣΧΟΛΕΙΟ</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07000"/>
                        </a:lnSpc>
                        <a:spcAft>
                          <a:spcPts val="0"/>
                        </a:spcAft>
                      </a:pPr>
                      <a:r>
                        <a:rPr lang="el-GR" sz="800">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ΕΙΔΙΚΗΣ ΑΓΩΓΗΣ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07000"/>
                        </a:lnSpc>
                        <a:spcAft>
                          <a:spcPts val="0"/>
                        </a:spcAft>
                      </a:pPr>
                      <a:r>
                        <a:rPr lang="el-GR" sz="800">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ΓΥΜΝΑΣΙΑ</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07000"/>
                        </a:lnSpc>
                        <a:spcAft>
                          <a:spcPts val="0"/>
                        </a:spcAft>
                      </a:pPr>
                      <a:r>
                        <a:rPr lang="el-GR" sz="800" dirty="0">
                          <a:effectLst/>
                          <a:latin typeface="Calibri" panose="020F0502020204030204" pitchFamily="34" charset="0"/>
                          <a:ea typeface="Calibri" panose="020F0502020204030204" pitchFamily="34" charset="0"/>
                          <a:cs typeface="Calibri" panose="020F0502020204030204" pitchFamily="34" charset="0"/>
                        </a:rPr>
                        <a:t> </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ΕΙΔΙΚΗΣ ΑΓΩΓΗΣ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07000"/>
                        </a:lnSpc>
                        <a:spcAft>
                          <a:spcPts val="0"/>
                        </a:spcAft>
                      </a:pPr>
                      <a:r>
                        <a:rPr lang="el-GR" sz="800">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ΓΕΝΙΚΑ ΛΥΚΕΙΑ</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07000"/>
                        </a:lnSpc>
                        <a:spcAft>
                          <a:spcPts val="0"/>
                        </a:spcAft>
                      </a:pPr>
                      <a:r>
                        <a:rPr lang="el-GR" sz="800">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ΕΙΔΙΚΗΣ ΑΓΩΓΗΣ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07000"/>
                        </a:lnSpc>
                        <a:spcAft>
                          <a:spcPts val="0"/>
                        </a:spcAft>
                      </a:pPr>
                      <a:r>
                        <a:rPr lang="el-GR" sz="800">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ΕΠΑΛ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07000"/>
                        </a:lnSpc>
                        <a:spcAft>
                          <a:spcPts val="0"/>
                        </a:spcAft>
                      </a:pPr>
                      <a:r>
                        <a:rPr lang="el-GR" sz="800">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ΕΙΔΙΚΗΣ ΑΓΩΓΗΣ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07000"/>
                        </a:lnSpc>
                        <a:spcAft>
                          <a:spcPts val="0"/>
                        </a:spcAft>
                      </a:pPr>
                      <a:r>
                        <a:rPr lang="el-GR" sz="800">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ΑΛΛΟ</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07000"/>
                        </a:lnSpc>
                        <a:spcAft>
                          <a:spcPts val="0"/>
                        </a:spcAft>
                      </a:pPr>
                      <a:r>
                        <a:rPr lang="el-GR" sz="800">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r>
              <a:tr h="788074">
                <a:tc gridSpan="4">
                  <a:txBody>
                    <a:bodyPr/>
                    <a:lstStyle/>
                    <a:p>
                      <a:pPr algn="ctr">
                        <a:lnSpc>
                          <a:spcPct val="107000"/>
                        </a:lnSpc>
                        <a:spcAft>
                          <a:spcPts val="0"/>
                        </a:spcAft>
                      </a:pPr>
                      <a:r>
                        <a:rPr lang="el-GR" sz="2000" b="1">
                          <a:effectLst/>
                          <a:latin typeface="Calibri" panose="020F0502020204030204" pitchFamily="34" charset="0"/>
                          <a:ea typeface="Calibri" panose="020F0502020204030204" pitchFamily="34" charset="0"/>
                          <a:cs typeface="Times New Roman" panose="02020603050405020304" pitchFamily="18" charset="0"/>
                        </a:rPr>
                        <a:t>ΚΑΛΕΣ ΠΡΑΚΤΙΚΕΣ</a:t>
                      </a:r>
                      <a:endParaRPr lang="el-GR" sz="2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(Επιλεγμένο υλικό, το οποίο παρήχθη από τις Δράσεις των σχολείων και προτείνεται ως καλή πρακτική για την εφαρμογή σε άλλες σχολικές μονάδες)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cPr/>
                </a:tc>
                <a:tc hMerge="1">
                  <a:tcPr/>
                </a:tc>
                <a:tc hMerge="1">
                  <a:tcPr/>
                </a:tc>
              </a:tr>
              <a:tr h="478332">
                <a:tc>
                  <a:txBody>
                    <a:bodyPr/>
                    <a:lstStyle/>
                    <a:p>
                      <a:pPr marL="228600" algn="ct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ΤΙΤΛΟΣ ΣΧΕΔΙΟΥ ΔΡΑΣΗΣ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228600" indent="-195580" algn="ct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ΣΧ. ΜΟΝΑΔΑ</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indent="-6985" algn="ct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ΕΠΙΣΥΝΑΨΗ ΥΛΙΚΟΥ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24765" indent="-24765" algn="ct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ΠΡΟΤΑΣΕΙΣ </a:t>
                      </a:r>
                      <a:r>
                        <a:rPr lang="en-US" sz="1200" b="1">
                          <a:effectLst/>
                          <a:latin typeface="Calibri" panose="020F0502020204030204" pitchFamily="34" charset="0"/>
                          <a:ea typeface="Calibri" panose="020F0502020204030204" pitchFamily="34" charset="0"/>
                          <a:cs typeface="Calibri" panose="020F0502020204030204" pitchFamily="34" charset="0"/>
                        </a:rPr>
                        <a:t>  </a:t>
                      </a:r>
                      <a:r>
                        <a:rPr lang="el-GR" sz="1200" b="1">
                          <a:effectLst/>
                          <a:latin typeface="Calibri" panose="020F0502020204030204" pitchFamily="34" charset="0"/>
                          <a:ea typeface="Calibri" panose="020F0502020204030204" pitchFamily="34" charset="0"/>
                          <a:cs typeface="Calibri" panose="020F0502020204030204" pitchFamily="34" charset="0"/>
                        </a:rPr>
                        <a:t>ΣΧΟΛΙΑ</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687319">
                <a:tc>
                  <a:txBody>
                    <a:bodyPr/>
                    <a:lstStyle/>
                    <a:p>
                      <a:pPr marL="228600" algn="ctr">
                        <a:lnSpc>
                          <a:spcPct val="107000"/>
                        </a:lnSpc>
                        <a:spcAft>
                          <a:spcPts val="0"/>
                        </a:spcAft>
                      </a:pP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228600" indent="-195580" algn="ctr">
                        <a:lnSpc>
                          <a:spcPct val="107000"/>
                        </a:lnSpc>
                        <a:spcAft>
                          <a:spcPts val="0"/>
                        </a:spcAft>
                      </a:pP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6985" algn="ctr">
                        <a:lnSpc>
                          <a:spcPct val="107000"/>
                        </a:lnSpc>
                        <a:spcAft>
                          <a:spcPts val="0"/>
                        </a:spcAft>
                      </a:pP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24765" indent="-24765" algn="ctr">
                        <a:lnSpc>
                          <a:spcPct val="107000"/>
                        </a:lnSpc>
                        <a:spcAft>
                          <a:spcPts val="0"/>
                        </a:spcAft>
                      </a:pP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6" name="Τίτλος 1"/>
          <p:cNvSpPr txBox="1"/>
          <p:nvPr/>
        </p:nvSpPr>
        <p:spPr>
          <a:xfrm>
            <a:off x="319596" y="128098"/>
            <a:ext cx="2734323" cy="104978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l-GR" sz="3500" b="1" dirty="0">
                <a:solidFill>
                  <a:schemeClr val="bg1">
                    <a:lumMod val="50000"/>
                  </a:schemeClr>
                </a:solidFill>
                <a:latin typeface="+mn-lt"/>
              </a:rPr>
              <a:t>...συνέχεια ..</a:t>
            </a:r>
            <a:endParaRPr lang="el-GR" sz="3500" b="1" dirty="0">
              <a:solidFill>
                <a:schemeClr val="bg1">
                  <a:lumMod val="50000"/>
                </a:schemeClr>
              </a:solidFill>
              <a:latin typeface="+mn-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365125"/>
            <a:ext cx="5410200" cy="851027"/>
          </a:xfrm>
        </p:spPr>
        <p:txBody>
          <a:bodyPr/>
          <a:lstStyle/>
          <a:p>
            <a:pPr algn="ctr"/>
            <a:r>
              <a:rPr lang="el-GR" b="1" dirty="0">
                <a:solidFill>
                  <a:schemeClr val="accent2">
                    <a:lumMod val="75000"/>
                  </a:schemeClr>
                </a:solidFill>
                <a:latin typeface="+mn-lt"/>
              </a:rPr>
              <a:t>Α.ΔΙ.Π.Π.Δ.Ε – Ι.Ε.Π.</a:t>
            </a:r>
            <a:endParaRPr lang="el-GR" b="1" dirty="0">
              <a:solidFill>
                <a:schemeClr val="accent2">
                  <a:lumMod val="75000"/>
                </a:schemeClr>
              </a:solidFill>
              <a:latin typeface="+mn-lt"/>
            </a:endParaRPr>
          </a:p>
        </p:txBody>
      </p:sp>
      <p:sp>
        <p:nvSpPr>
          <p:cNvPr id="5" name="Ορθογώνιο 4"/>
          <p:cNvSpPr/>
          <p:nvPr/>
        </p:nvSpPr>
        <p:spPr>
          <a:xfrm>
            <a:off x="420624" y="1710260"/>
            <a:ext cx="10533888" cy="4647426"/>
          </a:xfrm>
          <a:prstGeom prst="rect">
            <a:avLst/>
          </a:prstGeom>
        </p:spPr>
        <p:txBody>
          <a:bodyPr wrap="square">
            <a:spAutoFit/>
          </a:bodyPr>
          <a:lstStyle/>
          <a:p>
            <a:pPr marL="342900" indent="-342900" algn="just">
              <a:lnSpc>
                <a:spcPct val="115000"/>
              </a:lnSpc>
              <a:spcAft>
                <a:spcPts val="800"/>
              </a:spcAft>
              <a:buFont typeface="Wingdings" panose="05000000000000000000" pitchFamily="2" charset="2"/>
              <a:buChar char="ü"/>
              <a:tabLst>
                <a:tab pos="180340" algn="l"/>
              </a:tabLst>
            </a:pPr>
            <a:r>
              <a:rPr lang="el-GR"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Η </a:t>
            </a:r>
            <a:r>
              <a:rPr lang="el-GR"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Α.ΔΙ.Π.Π.Δ.Ε.</a:t>
            </a:r>
            <a:r>
              <a:rPr lang="el-GR"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αξιοποιεί το περιεχόμενο της ψηφιακής εφαρμογής του Ι.Ε.Π. σε τοπικό, περιφερειακό και εθνικό επίπεδο και:</a:t>
            </a:r>
            <a:endParaRPr lang="el-GR"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57505" algn="just">
              <a:lnSpc>
                <a:spcPct val="115000"/>
              </a:lnSpc>
              <a:spcAft>
                <a:spcPts val="800"/>
              </a:spcAft>
              <a:tabLst>
                <a:tab pos="180340" algn="l"/>
              </a:tabLst>
            </a:pPr>
            <a:r>
              <a:rPr lang="el-GR"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α. συντάσσει Έκθεση, εστιάζοντας σε γενικές παρατηρήσεις, αναφορικά με τα επιτεύγματα, τις ανάγκες, τις δυσκολίες και τις τάσεις, όπως αυτές προκύπτουν από τις Εκθέσεις Εξωτερικής </a:t>
            </a:r>
            <a:r>
              <a:rPr lang="el-GR" sz="2000">
                <a:solidFill>
                  <a:srgbClr val="000000"/>
                </a:solidFill>
                <a:latin typeface="Calibri" panose="020F0502020204030204" pitchFamily="34" charset="0"/>
                <a:ea typeface="Times New Roman" panose="02020603050405020304" pitchFamily="18" charset="0"/>
                <a:cs typeface="Calibri" panose="020F0502020204030204" pitchFamily="34" charset="0"/>
              </a:rPr>
              <a:t>Αξιολόγησης </a:t>
            </a:r>
            <a:r>
              <a:rPr lang="el-GR" sz="200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και </a:t>
            </a:r>
            <a:endParaRPr lang="el-GR"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57505" algn="just">
              <a:lnSpc>
                <a:spcPct val="115000"/>
              </a:lnSpc>
              <a:spcAft>
                <a:spcPts val="800"/>
              </a:spcAft>
              <a:tabLst>
                <a:tab pos="180340" algn="l"/>
              </a:tabLst>
            </a:pPr>
            <a:r>
              <a:rPr lang="el-GR"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Β. εισηγείται προς τον/την Υπουργό Παιδείας και Θρησκευμάτων τρόπους βελτίωσης και αποτελεσματικότερης οργάνωσης των διαδικασιών του Συλλογικού Προγραμματισμού και της Εσωτερικής και Εξωτερικής αξιολόγησης των σχολικών μονάδων. </a:t>
            </a:r>
            <a:endParaRPr lang="el-GR"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indent="-342900" algn="just">
              <a:lnSpc>
                <a:spcPct val="115000"/>
              </a:lnSpc>
              <a:spcAft>
                <a:spcPts val="800"/>
              </a:spcAft>
              <a:buFont typeface="Wingdings" panose="05000000000000000000" pitchFamily="2" charset="2"/>
              <a:buChar char="ü"/>
              <a:tabLst>
                <a:tab pos="180340" algn="l"/>
              </a:tabLst>
            </a:pPr>
            <a:r>
              <a:rPr lang="el-GR"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Το </a:t>
            </a:r>
            <a:r>
              <a:rPr lang="el-GR"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Ι.Ε.Π. </a:t>
            </a:r>
            <a:r>
              <a:rPr lang="el-GR"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αξιοποιεί το περιεχόμενο της ανωτέρω ψηφιακής εφαρμογής σε τοπικό, περιφερειακό και εθνικό επίπεδο για την άσκηση των αρμοδιοτήτων του και εισηγείται σχετικά στον Υπουργό Παιδείας και Θρησκευμάτων, σε συνεργασία με την Α.ΔΙ.Π.Π.Δ.Ε., στις περιπτώσεις που αυτό κρίνεται ενδεδειγμένο ή αναγκαίο.</a:t>
            </a:r>
            <a:endParaRPr lang="el-GR"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pic>
        <p:nvPicPr>
          <p:cNvPr id="4" name="Εικόνα 3"/>
          <p:cNvPicPr>
            <a:picLocks noChangeAspect="1"/>
          </p:cNvPicPr>
          <p:nvPr/>
        </p:nvPicPr>
        <p:blipFill>
          <a:blip r:embed="rId1"/>
          <a:stretch>
            <a:fillRect/>
          </a:stretch>
        </p:blipFill>
        <p:spPr>
          <a:xfrm>
            <a:off x="9842948" y="167629"/>
            <a:ext cx="980746" cy="1542631"/>
          </a:xfrm>
          <a:prstGeom prst="rect">
            <a:avLst/>
          </a:prstGeom>
        </p:spPr>
      </p:pic>
      <p:pic>
        <p:nvPicPr>
          <p:cNvPr id="6" name="Εικόνα 5"/>
          <p:cNvPicPr>
            <a:picLocks noChangeAspect="1"/>
          </p:cNvPicPr>
          <p:nvPr/>
        </p:nvPicPr>
        <p:blipFill>
          <a:blip r:embed="rId2"/>
          <a:stretch>
            <a:fillRect/>
          </a:stretch>
        </p:blipFill>
        <p:spPr>
          <a:xfrm>
            <a:off x="10954512" y="167629"/>
            <a:ext cx="998173" cy="1542631"/>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chemeClr val="accent2">
                    <a:lumMod val="75000"/>
                  </a:schemeClr>
                </a:solidFill>
                <a:latin typeface="+mn-lt"/>
              </a:rPr>
              <a:t>Τι αλλάζει;</a:t>
            </a:r>
            <a:endParaRPr lang="el-GR" b="1" dirty="0">
              <a:solidFill>
                <a:schemeClr val="accent2">
                  <a:lumMod val="75000"/>
                </a:schemeClr>
              </a:solidFill>
              <a:latin typeface="+mn-lt"/>
            </a:endParaRPr>
          </a:p>
        </p:txBody>
      </p:sp>
      <p:sp>
        <p:nvSpPr>
          <p:cNvPr id="3" name="Θέση περιεχομένου 2"/>
          <p:cNvSpPr>
            <a:spLocks noGrp="1"/>
          </p:cNvSpPr>
          <p:nvPr>
            <p:ph idx="1"/>
          </p:nvPr>
        </p:nvSpPr>
        <p:spPr>
          <a:xfrm>
            <a:off x="838200" y="1854808"/>
            <a:ext cx="10515600" cy="4351338"/>
          </a:xfrm>
        </p:spPr>
        <p:txBody>
          <a:bodyPr>
            <a:normAutofit/>
          </a:bodyPr>
          <a:lstStyle/>
          <a:p>
            <a:r>
              <a:rPr lang="el-GR" dirty="0" smtClean="0"/>
              <a:t>Αναδιαμόρφωση αξόνων: από </a:t>
            </a:r>
            <a:r>
              <a:rPr lang="el-GR" dirty="0" smtClean="0">
                <a:solidFill>
                  <a:schemeClr val="accent2">
                    <a:lumMod val="75000"/>
                  </a:schemeClr>
                </a:solidFill>
              </a:rPr>
              <a:t>14</a:t>
            </a:r>
            <a:r>
              <a:rPr lang="el-GR" dirty="0" smtClean="0"/>
              <a:t>           </a:t>
            </a:r>
            <a:r>
              <a:rPr lang="el-GR" b="1" dirty="0" smtClean="0">
                <a:solidFill>
                  <a:schemeClr val="accent2">
                    <a:lumMod val="75000"/>
                  </a:schemeClr>
                </a:solidFill>
              </a:rPr>
              <a:t>9</a:t>
            </a:r>
            <a:endParaRPr lang="el-GR" b="1" dirty="0" smtClean="0">
              <a:solidFill>
                <a:schemeClr val="accent2">
                  <a:lumMod val="75000"/>
                </a:schemeClr>
              </a:solidFill>
            </a:endParaRPr>
          </a:p>
          <a:p>
            <a:r>
              <a:rPr lang="el-GR" dirty="0" smtClean="0"/>
              <a:t>Μείωση αριθμού Σχεδίων Δράσης για τους </a:t>
            </a:r>
            <a:r>
              <a:rPr lang="el-GR" dirty="0" err="1" smtClean="0"/>
              <a:t>εκπ</a:t>
            </a:r>
            <a:r>
              <a:rPr lang="el-GR" dirty="0" smtClean="0"/>
              <a:t>/</a:t>
            </a:r>
            <a:r>
              <a:rPr lang="el-GR" dirty="0" err="1" smtClean="0"/>
              <a:t>κούς</a:t>
            </a:r>
            <a:r>
              <a:rPr lang="el-GR" dirty="0" smtClean="0"/>
              <a:t>           </a:t>
            </a:r>
            <a:r>
              <a:rPr lang="el-GR" b="1" dirty="0" smtClean="0">
                <a:solidFill>
                  <a:schemeClr val="accent2">
                    <a:lumMod val="75000"/>
                  </a:schemeClr>
                </a:solidFill>
              </a:rPr>
              <a:t>1 </a:t>
            </a:r>
            <a:r>
              <a:rPr lang="el-GR" dirty="0"/>
              <a:t>με δυνατότητα επιλογής μεταξύ των αξόνων </a:t>
            </a:r>
            <a:endParaRPr lang="el-GR" dirty="0" smtClean="0"/>
          </a:p>
          <a:p>
            <a:r>
              <a:rPr lang="el-GR" u="sng" dirty="0" smtClean="0"/>
              <a:t>Συνοπτική</a:t>
            </a:r>
            <a:r>
              <a:rPr lang="el-GR" dirty="0" smtClean="0"/>
              <a:t> </a:t>
            </a:r>
            <a:r>
              <a:rPr lang="el-GR" dirty="0"/>
              <a:t>καταγραφή της τεκμηρίωσης – τα τεκμήρια παραμένουν στο αρχείο του </a:t>
            </a:r>
            <a:r>
              <a:rPr lang="el-GR" dirty="0" smtClean="0"/>
              <a:t>σχολείου</a:t>
            </a:r>
            <a:endParaRPr lang="el-GR" dirty="0" smtClean="0"/>
          </a:p>
          <a:p>
            <a:r>
              <a:rPr lang="el-GR" dirty="0" smtClean="0"/>
              <a:t>Μόνο για την 1</a:t>
            </a:r>
            <a:r>
              <a:rPr lang="el-GR" baseline="30000" dirty="0" smtClean="0"/>
              <a:t>η</a:t>
            </a:r>
            <a:r>
              <a:rPr lang="el-GR" dirty="0" smtClean="0"/>
              <a:t> εφαρμογή (τρέχον σχ. </a:t>
            </a:r>
            <a:r>
              <a:rPr lang="el-GR" dirty="0"/>
              <a:t>έτος </a:t>
            </a:r>
            <a:r>
              <a:rPr lang="el-GR" dirty="0" smtClean="0"/>
              <a:t>2021-22), </a:t>
            </a:r>
            <a:r>
              <a:rPr lang="el-GR" dirty="0"/>
              <a:t>οι </a:t>
            </a:r>
            <a:r>
              <a:rPr lang="el-GR" dirty="0" smtClean="0"/>
              <a:t>σχ. </a:t>
            </a:r>
            <a:r>
              <a:rPr lang="el-GR" dirty="0"/>
              <a:t>μονάδες προβαίνουν σε </a:t>
            </a:r>
            <a:r>
              <a:rPr lang="el-GR" b="1" dirty="0"/>
              <a:t>γενική εκτίμηση </a:t>
            </a:r>
            <a:r>
              <a:rPr lang="el-GR" dirty="0"/>
              <a:t>του έργου και των λειτουργιών </a:t>
            </a:r>
            <a:r>
              <a:rPr lang="el-GR" dirty="0" smtClean="0"/>
              <a:t>τους για </a:t>
            </a:r>
            <a:r>
              <a:rPr lang="el-GR" dirty="0"/>
              <a:t>το προηγούμενο σχολικό έτος, και υποβάλλουν </a:t>
            </a:r>
            <a:r>
              <a:rPr lang="el-GR" b="1" dirty="0"/>
              <a:t>συνοπτική Έκθεση Εσωτερικής Αξιολόγησης</a:t>
            </a:r>
            <a:r>
              <a:rPr lang="el-GR" dirty="0"/>
              <a:t>, </a:t>
            </a:r>
            <a:r>
              <a:rPr lang="el-GR" u="sng" dirty="0"/>
              <a:t>πριν την διαδικασία του Συλλογικού </a:t>
            </a:r>
            <a:r>
              <a:rPr lang="el-GR" u="sng" dirty="0" smtClean="0"/>
              <a:t>Προγραμματισμού</a:t>
            </a:r>
            <a:endParaRPr lang="el-GR" dirty="0"/>
          </a:p>
          <a:p>
            <a:endParaRPr lang="el-GR" dirty="0"/>
          </a:p>
        </p:txBody>
      </p:sp>
      <p:sp>
        <p:nvSpPr>
          <p:cNvPr id="4" name="Δεξί βέλος 3"/>
          <p:cNvSpPr/>
          <p:nvPr/>
        </p:nvSpPr>
        <p:spPr>
          <a:xfrm>
            <a:off x="6186791" y="2013627"/>
            <a:ext cx="496110" cy="1264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Δεξί βέλος 4"/>
          <p:cNvSpPr/>
          <p:nvPr/>
        </p:nvSpPr>
        <p:spPr>
          <a:xfrm>
            <a:off x="9004569" y="2555134"/>
            <a:ext cx="496110" cy="1264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nvPr>
        </p:nvGraphicFramePr>
        <p:xfrm>
          <a:off x="403760" y="1531917"/>
          <a:ext cx="10950039" cy="4645046"/>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2" name="TextBox 1"/>
          <p:cNvSpPr txBox="1"/>
          <p:nvPr/>
        </p:nvSpPr>
        <p:spPr>
          <a:xfrm>
            <a:off x="1063869" y="664989"/>
            <a:ext cx="8740427" cy="630942"/>
          </a:xfrm>
          <a:prstGeom prst="rect">
            <a:avLst/>
          </a:prstGeom>
          <a:noFill/>
        </p:spPr>
        <p:txBody>
          <a:bodyPr wrap="square" rtlCol="0">
            <a:spAutoFit/>
          </a:bodyPr>
          <a:lstStyle/>
          <a:p>
            <a:pPr algn="ctr"/>
            <a:r>
              <a:rPr lang="el-GR" sz="3500" b="1" dirty="0">
                <a:ln w="0"/>
                <a:solidFill>
                  <a:schemeClr val="accent2">
                    <a:lumMod val="75000"/>
                  </a:schemeClr>
                </a:solidFill>
                <a:effectLst>
                  <a:outerShdw blurRad="38100" dist="25400" dir="5400000" algn="ctr" rotWithShape="0">
                    <a:srgbClr val="6E747A">
                      <a:alpha val="43000"/>
                    </a:srgbClr>
                  </a:outerShdw>
                </a:effectLst>
              </a:rPr>
              <a:t>Τεχνική και Παιδαγωγική Υποστήριξη </a:t>
            </a:r>
            <a:endParaRPr lang="el-GR" sz="3500" b="1" dirty="0">
              <a:ln w="0"/>
              <a:solidFill>
                <a:schemeClr val="accent2">
                  <a:lumMod val="75000"/>
                </a:schemeClr>
              </a:solidFill>
              <a:effectLst>
                <a:outerShdw blurRad="38100" dist="25400" dir="5400000" algn="ctr" rotWithShape="0">
                  <a:srgbClr val="6E747A">
                    <a:alpha val="43000"/>
                  </a:srgbClr>
                </a:outerShdw>
              </a:effectLs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746023" y="6005146"/>
            <a:ext cx="4445977" cy="714742"/>
          </a:xfrm>
        </p:spPr>
        <p:txBody>
          <a:bodyPr/>
          <a:lstStyle/>
          <a:p>
            <a:r>
              <a:rPr lang="el-GR" dirty="0"/>
              <a:t>Ευχαριστούμε!</a:t>
            </a:r>
            <a:endParaRPr lang="el-GR" dirty="0"/>
          </a:p>
        </p:txBody>
      </p:sp>
      <p:pic>
        <p:nvPicPr>
          <p:cNvPr id="4" name="Θέση περιεχομένου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475642" y="2290823"/>
            <a:ext cx="8572500" cy="2295525"/>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Διάγραμμα 1"/>
          <p:cNvGraphicFramePr/>
          <p:nvPr/>
        </p:nvGraphicFramePr>
        <p:xfrm>
          <a:off x="2127380" y="798576"/>
          <a:ext cx="7585706" cy="5210338"/>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3" name="Πλαίσιο κειμένου 7"/>
          <p:cNvSpPr txBox="1"/>
          <p:nvPr/>
        </p:nvSpPr>
        <p:spPr>
          <a:xfrm>
            <a:off x="7911210" y="940839"/>
            <a:ext cx="3603752" cy="1607052"/>
          </a:xfrm>
          <a:prstGeom prst="rect">
            <a:avLst/>
          </a:prstGeom>
          <a:noFill/>
          <a:ln w="6350">
            <a:noFill/>
          </a:ln>
        </p:spPr>
        <p:txBody>
          <a:bodyPr rot="0" spcFirstLastPara="0" vert="horz" wrap="square" lIns="91440" tIns="45720" rIns="91440" bIns="45720" numCol="1" spcCol="0" rtlCol="0" fromWordArt="0" anchor="t" anchorCtr="0" forceAA="0" compatLnSpc="1">
            <a:noAutofit/>
          </a:bodyPr>
          <a:lstStyle/>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Θέτω στόχους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Ιεραρχώ προτεραιότητες</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Συγκροτώ ομάδες δράσης</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Διαμορφώνω σχέδια δράσης</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Πλαίσιο κειμένου 6"/>
          <p:cNvSpPr txBox="1"/>
          <p:nvPr/>
        </p:nvSpPr>
        <p:spPr>
          <a:xfrm>
            <a:off x="8812431" y="3728135"/>
            <a:ext cx="2504377" cy="1804024"/>
          </a:xfrm>
          <a:prstGeom prst="rect">
            <a:avLst/>
          </a:prstGeom>
          <a:noFill/>
          <a:ln w="6350">
            <a:noFill/>
          </a:ln>
        </p:spPr>
        <p:txBody>
          <a:bodyPr rot="0" spcFirstLastPara="0" vert="horz" wrap="square" lIns="91440" tIns="45720" rIns="91440" bIns="45720" numCol="1" spcCol="0" rtlCol="0" fromWordArt="0" anchor="t" anchorCtr="0" forceAA="0" compatLnSpc="1">
            <a:noAutofit/>
          </a:bodyPr>
          <a:lstStyle/>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Παρακολουθώ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Τροποποιώ</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Προσαρμόζω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Συλλέγω στοιχεία</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Ανατροφοδοτώ</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180340">
              <a:lnSpc>
                <a:spcPct val="107000"/>
              </a:lnSpc>
              <a:spcAft>
                <a:spcPts val="800"/>
              </a:spcAft>
            </a:pPr>
            <a:r>
              <a:rPr lang="el-GR" sz="2000" dirty="0">
                <a:effectLst/>
                <a:latin typeface="Calibri" panose="020F0502020204030204" pitchFamily="34" charset="0"/>
                <a:ea typeface="Calibri" panose="020F0502020204030204" pitchFamily="34" charset="0"/>
                <a:cs typeface="Times New Roman" panose="02020603050405020304" pitchFamily="18" charset="0"/>
              </a:rPr>
              <a:t>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Πλαίσιο κειμένου 10"/>
          <p:cNvSpPr txBox="1"/>
          <p:nvPr/>
        </p:nvSpPr>
        <p:spPr>
          <a:xfrm>
            <a:off x="56401" y="4597172"/>
            <a:ext cx="3151601" cy="1703832"/>
          </a:xfrm>
          <a:prstGeom prst="rect">
            <a:avLst/>
          </a:prstGeom>
          <a:noFill/>
          <a:ln w="6350">
            <a:noFill/>
          </a:ln>
        </p:spPr>
        <p:txBody>
          <a:bodyPr rot="0" spcFirstLastPara="0" vert="horz" wrap="square" lIns="91440" tIns="45720" rIns="91440" bIns="45720" numCol="1" spcCol="0" rtlCol="0" fromWordArt="0" anchor="t" anchorCtr="0" forceAA="0" compatLnSpc="1">
            <a:noAutofit/>
          </a:bodyPr>
          <a:lstStyle/>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Αξιολογώ τεκμηριωμένα</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Εντοπίζω αδυναμίες</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Προτείνω λύσεις</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Υιοθετώ πρακτικές</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Λαμβάνω αποφάσεις</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Πλαίσιο κειμένου 12"/>
          <p:cNvSpPr txBox="1"/>
          <p:nvPr/>
        </p:nvSpPr>
        <p:spPr>
          <a:xfrm>
            <a:off x="7153596" y="376215"/>
            <a:ext cx="4630469" cy="461448"/>
          </a:xfrm>
          <a:prstGeom prst="rect">
            <a:avLst/>
          </a:prstGeom>
          <a:noFill/>
          <a:ln w="6350">
            <a:noFill/>
          </a:ln>
        </p:spPr>
        <p:txBody>
          <a:bodyPr rot="0" spcFirstLastPara="0" vert="horz" wrap="square" lIns="91440" tIns="45720" rIns="91440" bIns="45720" numCol="1" spcCol="0" rtlCol="0" fromWordArt="0" anchor="t" anchorCtr="0" forceAA="0" compatLnSpc="1">
            <a:noAutofit/>
          </a:bodyPr>
          <a:lstStyle/>
          <a:p>
            <a:pPr>
              <a:lnSpc>
                <a:spcPct val="107000"/>
              </a:lnSpc>
              <a:spcAft>
                <a:spcPts val="800"/>
              </a:spcAft>
            </a:pPr>
            <a:r>
              <a:rPr lang="el-GR" sz="24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ΣΥΛΛΟΓΙΚΟΣ ΠΡΟΓΡΑΜΜΑΤΙΣΜΟΣ</a:t>
            </a:r>
            <a:endParaRPr lang="el-GR" sz="24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Καμπύλο βέλος προς τα κάτω 8"/>
          <p:cNvSpPr/>
          <p:nvPr/>
        </p:nvSpPr>
        <p:spPr>
          <a:xfrm rot="1318625">
            <a:off x="5931682" y="693258"/>
            <a:ext cx="2219537" cy="492160"/>
          </a:xfrm>
          <a:prstGeom prst="curvedDownArrow">
            <a:avLst/>
          </a:prstGeom>
          <a:gradFill flip="none" rotWithShape="1">
            <a:gsLst>
              <a:gs pos="0">
                <a:schemeClr val="accent2">
                  <a:lumMod val="89000"/>
                </a:schemeClr>
              </a:gs>
              <a:gs pos="23000">
                <a:schemeClr val="accent2">
                  <a:lumMod val="89000"/>
                </a:schemeClr>
              </a:gs>
              <a:gs pos="56000">
                <a:schemeClr val="accent2">
                  <a:lumMod val="75000"/>
                </a:schemeClr>
              </a:gs>
              <a:gs pos="97000">
                <a:srgbClr val="3498DB"/>
              </a:gs>
            </a:gsLst>
            <a:path path="circle">
              <a:fillToRect l="50000" t="50000" r="50000" b="50000"/>
            </a:path>
            <a:tileRect/>
          </a:gra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l-GR">
              <a:solidFill>
                <a:schemeClr val="tx1"/>
              </a:solidFill>
            </a:endParaRPr>
          </a:p>
        </p:txBody>
      </p:sp>
      <p:sp>
        <p:nvSpPr>
          <p:cNvPr id="10" name="Ορθογώνιο 9"/>
          <p:cNvSpPr/>
          <p:nvPr/>
        </p:nvSpPr>
        <p:spPr>
          <a:xfrm>
            <a:off x="8710558" y="2377482"/>
            <a:ext cx="3744936" cy="369332"/>
          </a:xfrm>
          <a:prstGeom prst="rect">
            <a:avLst/>
          </a:prstGeom>
        </p:spPr>
        <p:txBody>
          <a:bodyPr wrap="none">
            <a:spAutoFit/>
          </a:bodyPr>
          <a:lstStyle/>
          <a:p>
            <a:r>
              <a:rPr lang="el-GR" b="1" dirty="0" smtClean="0">
                <a:solidFill>
                  <a:srgbClr val="C00000"/>
                </a:solidFill>
                <a:latin typeface="Myriad Pro" panose="020B0503030403020204" pitchFamily="34" charset="0"/>
              </a:rPr>
              <a:t>Έως 20 </a:t>
            </a:r>
            <a:r>
              <a:rPr lang="el-GR" b="1" dirty="0">
                <a:solidFill>
                  <a:srgbClr val="C00000"/>
                </a:solidFill>
                <a:latin typeface="Myriad Pro" panose="020B0503030403020204" pitchFamily="34" charset="0"/>
              </a:rPr>
              <a:t>Οκτωβρίου κάθε έτους</a:t>
            </a:r>
            <a:endParaRPr lang="el-GR" b="1" dirty="0">
              <a:solidFill>
                <a:srgbClr val="C00000"/>
              </a:solidFill>
              <a:latin typeface="Myriad Pro" panose="020B0503030403020204" pitchFamily="34" charset="0"/>
            </a:endParaRPr>
          </a:p>
        </p:txBody>
      </p:sp>
      <p:sp>
        <p:nvSpPr>
          <p:cNvPr id="11" name="Ορθογώνιο 10"/>
          <p:cNvSpPr/>
          <p:nvPr/>
        </p:nvSpPr>
        <p:spPr>
          <a:xfrm>
            <a:off x="195990" y="6308990"/>
            <a:ext cx="2742033" cy="369332"/>
          </a:xfrm>
          <a:prstGeom prst="rect">
            <a:avLst/>
          </a:prstGeom>
        </p:spPr>
        <p:txBody>
          <a:bodyPr wrap="none">
            <a:spAutoFit/>
          </a:bodyPr>
          <a:lstStyle/>
          <a:p>
            <a:r>
              <a:rPr lang="el-GR" b="1" dirty="0">
                <a:solidFill>
                  <a:srgbClr val="C00000"/>
                </a:solidFill>
                <a:latin typeface="MyriadPro-Regular" panose="020B0503030403020204" pitchFamily="34" charset="0"/>
              </a:rPr>
              <a:t>έως 25 Ιουνίου κάθε έτους</a:t>
            </a:r>
            <a:endParaRPr lang="el-GR" b="1" dirty="0">
              <a:solidFill>
                <a:srgbClr val="C00000"/>
              </a:solidFill>
            </a:endParaRPr>
          </a:p>
        </p:txBody>
      </p:sp>
      <p:sp>
        <p:nvSpPr>
          <p:cNvPr id="12" name="Ορθογώνιο 11"/>
          <p:cNvSpPr/>
          <p:nvPr/>
        </p:nvSpPr>
        <p:spPr>
          <a:xfrm>
            <a:off x="9180287" y="5401204"/>
            <a:ext cx="2669320" cy="369332"/>
          </a:xfrm>
          <a:prstGeom prst="rect">
            <a:avLst/>
          </a:prstGeom>
        </p:spPr>
        <p:txBody>
          <a:bodyPr wrap="none" lIns="91440" tIns="45720" rIns="91440" bIns="45720" anchor="t">
            <a:spAutoFit/>
          </a:bodyPr>
          <a:lstStyle/>
          <a:p>
            <a:r>
              <a:rPr lang="el-GR" b="1" dirty="0">
                <a:solidFill>
                  <a:srgbClr val="C00000"/>
                </a:solidFill>
                <a:latin typeface="MyriadPro-Regular"/>
              </a:rPr>
              <a:t>από Οκτώβριο έως Ιούνιο</a:t>
            </a:r>
            <a:endParaRPr lang="el-GR" b="1" dirty="0">
              <a:solidFill>
                <a:srgbClr val="C00000"/>
              </a:solidFill>
              <a:latin typeface="MyriadPro-Regular"/>
            </a:endParaRPr>
          </a:p>
        </p:txBody>
      </p:sp>
      <p:sp>
        <p:nvSpPr>
          <p:cNvPr id="13" name="Ορθογώνιο 12"/>
          <p:cNvSpPr/>
          <p:nvPr/>
        </p:nvSpPr>
        <p:spPr>
          <a:xfrm rot="5400000">
            <a:off x="10798878" y="4442371"/>
            <a:ext cx="1766253" cy="375552"/>
          </a:xfrm>
          <a:prstGeom prst="rect">
            <a:avLst/>
          </a:prstGeom>
        </p:spPr>
        <p:txBody>
          <a:bodyPr wrap="none">
            <a:spAutoFit/>
          </a:bodyPr>
          <a:lstStyle/>
          <a:p>
            <a:pPr lvl="0">
              <a:lnSpc>
                <a:spcPct val="107000"/>
              </a:lnSpc>
              <a:spcAft>
                <a:spcPts val="0"/>
              </a:spcAft>
            </a:pPr>
            <a:r>
              <a:rPr lang="el-GR" b="1" dirty="0">
                <a:latin typeface="Calibri" panose="020F0502020204030204" pitchFamily="34" charset="0"/>
                <a:ea typeface="Calibri" panose="020F0502020204030204" pitchFamily="34" charset="0"/>
                <a:cs typeface="Times New Roman" panose="02020603050405020304" pitchFamily="18" charset="0"/>
              </a:rPr>
              <a:t>Ομάδες Δράσης </a:t>
            </a:r>
            <a:endParaRPr lang="el-GR"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14" name="Πλαίσιο κειμένου 12"/>
          <p:cNvSpPr txBox="1"/>
          <p:nvPr/>
        </p:nvSpPr>
        <p:spPr>
          <a:xfrm>
            <a:off x="325504" y="1964897"/>
            <a:ext cx="2615778" cy="1165987"/>
          </a:xfrm>
          <a:prstGeom prst="rect">
            <a:avLst/>
          </a:prstGeom>
          <a:noFill/>
          <a:ln w="6350">
            <a:noFill/>
          </a:ln>
        </p:spPr>
        <p:txBody>
          <a:bodyPr rot="0" spcFirstLastPara="0" vert="horz" wrap="square" lIns="91440" tIns="45720" rIns="91440" bIns="45720" numCol="1" spcCol="0" rtlCol="0" fromWordArt="0" anchor="t" anchorCtr="0" forceAA="0" compatLnSpc="1">
            <a:noAutofit/>
          </a:bodyPr>
          <a:lstStyle/>
          <a:p>
            <a:pPr>
              <a:lnSpc>
                <a:spcPct val="107000"/>
              </a:lnSpc>
              <a:spcAft>
                <a:spcPts val="800"/>
              </a:spcAft>
            </a:pPr>
            <a:r>
              <a:rPr lang="el-GR" sz="24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ΕΚΘΕΣΗ ΕΣΩΤΕΡΙΚΗΣ ΑΞΙΟΛΟΓΗΣΗΣ</a:t>
            </a:r>
            <a:endParaRPr lang="el-GR" sz="24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Καμπύλο βέλος προς τα κάτω 8"/>
          <p:cNvSpPr/>
          <p:nvPr/>
        </p:nvSpPr>
        <p:spPr>
          <a:xfrm rot="12970528">
            <a:off x="528346" y="3703858"/>
            <a:ext cx="1994728" cy="515375"/>
          </a:xfrm>
          <a:prstGeom prst="curvedDownArrow">
            <a:avLst/>
          </a:prstGeom>
          <a:gradFill flip="none" rotWithShape="1">
            <a:gsLst>
              <a:gs pos="0">
                <a:schemeClr val="accent2">
                  <a:lumMod val="89000"/>
                </a:schemeClr>
              </a:gs>
              <a:gs pos="23000">
                <a:schemeClr val="accent2">
                  <a:lumMod val="89000"/>
                </a:schemeClr>
              </a:gs>
              <a:gs pos="56000">
                <a:schemeClr val="accent2">
                  <a:lumMod val="75000"/>
                </a:schemeClr>
              </a:gs>
              <a:gs pos="97000">
                <a:srgbClr val="3498DB"/>
              </a:gs>
            </a:gsLst>
            <a:path path="circle">
              <a:fillToRect l="50000" t="50000" r="50000" b="50000"/>
            </a:path>
            <a:tileRect/>
          </a:gra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l-GR">
              <a:solidFill>
                <a:schemeClr val="tx1"/>
              </a:solidFill>
            </a:endParaRPr>
          </a:p>
        </p:txBody>
      </p:sp>
      <p:sp>
        <p:nvSpPr>
          <p:cNvPr id="16" name="Πλαίσιο κειμένου 12"/>
          <p:cNvSpPr txBox="1"/>
          <p:nvPr/>
        </p:nvSpPr>
        <p:spPr>
          <a:xfrm>
            <a:off x="8710557" y="3266687"/>
            <a:ext cx="3473387" cy="461448"/>
          </a:xfrm>
          <a:prstGeom prst="rect">
            <a:avLst/>
          </a:prstGeom>
          <a:noFill/>
          <a:ln w="6350">
            <a:noFill/>
          </a:ln>
        </p:spPr>
        <p:txBody>
          <a:bodyPr rot="0" spcFirstLastPara="0" vert="horz" wrap="square" lIns="91440" tIns="45720" rIns="91440" bIns="45720" numCol="1" spcCol="0" rtlCol="0" fromWordArt="0" anchor="t" anchorCtr="0" forceAA="0" compatLnSpc="1">
            <a:noAutofit/>
          </a:bodyPr>
          <a:lstStyle/>
          <a:p>
            <a:pPr>
              <a:lnSpc>
                <a:spcPct val="107000"/>
              </a:lnSpc>
              <a:spcAft>
                <a:spcPts val="800"/>
              </a:spcAft>
            </a:pPr>
            <a:r>
              <a:rPr lang="el-GR" sz="24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ΑΠΟΤΥΠΩΣΗ ΔΡΑΣΗΣ</a:t>
            </a:r>
            <a:endParaRPr lang="el-GR" sz="24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TextBox 16"/>
          <p:cNvSpPr txBox="1"/>
          <p:nvPr/>
        </p:nvSpPr>
        <p:spPr>
          <a:xfrm>
            <a:off x="238199" y="268726"/>
            <a:ext cx="3585898" cy="954107"/>
          </a:xfrm>
          <a:prstGeom prst="rect">
            <a:avLst/>
          </a:prstGeom>
          <a:noFill/>
        </p:spPr>
        <p:txBody>
          <a:bodyPr wrap="square" rtlCol="0">
            <a:spAutoFit/>
          </a:bodyPr>
          <a:lstStyle/>
          <a:p>
            <a:r>
              <a:rPr lang="el-GR" sz="2800" b="1" dirty="0"/>
              <a:t>Μια συνεχής κυκλική διαδικασία 3 σταδίων</a:t>
            </a:r>
            <a:endParaRPr lang="el-G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Ομάδα 1"/>
          <p:cNvGrpSpPr/>
          <p:nvPr/>
        </p:nvGrpSpPr>
        <p:grpSpPr>
          <a:xfrm>
            <a:off x="1574171" y="-257995"/>
            <a:ext cx="8799451" cy="7047015"/>
            <a:chOff x="1574171" y="-257995"/>
            <a:chExt cx="8799451" cy="7047015"/>
          </a:xfrm>
        </p:grpSpPr>
        <p:grpSp>
          <p:nvGrpSpPr>
            <p:cNvPr id="52" name="Ομάδα 51"/>
            <p:cNvGrpSpPr/>
            <p:nvPr/>
          </p:nvGrpSpPr>
          <p:grpSpPr>
            <a:xfrm>
              <a:off x="1574171" y="2667610"/>
              <a:ext cx="8284555" cy="4121410"/>
              <a:chOff x="2373543" y="1024522"/>
              <a:chExt cx="8284555" cy="4121410"/>
            </a:xfrm>
          </p:grpSpPr>
          <p:pic>
            <p:nvPicPr>
              <p:cNvPr id="23" name="Εικόνα 22"/>
              <p:cNvPicPr>
                <a:picLocks noChangeAspect="1"/>
              </p:cNvPicPr>
              <p:nvPr/>
            </p:nvPicPr>
            <p:blipFill>
              <a:blip r:embed="rId1"/>
              <a:stretch>
                <a:fillRect/>
              </a:stretch>
            </p:blipFill>
            <p:spPr>
              <a:xfrm>
                <a:off x="4599385" y="4020461"/>
                <a:ext cx="2156647" cy="228620"/>
              </a:xfrm>
              <a:prstGeom prst="rect">
                <a:avLst/>
              </a:prstGeom>
            </p:spPr>
          </p:pic>
          <p:grpSp>
            <p:nvGrpSpPr>
              <p:cNvPr id="42" name="Ομάδα 41"/>
              <p:cNvGrpSpPr/>
              <p:nvPr/>
            </p:nvGrpSpPr>
            <p:grpSpPr>
              <a:xfrm>
                <a:off x="2373543" y="1024522"/>
                <a:ext cx="6056091" cy="4121410"/>
                <a:chOff x="6186786" y="1686003"/>
                <a:chExt cx="6056091" cy="4121410"/>
              </a:xfrm>
            </p:grpSpPr>
            <p:pic>
              <p:nvPicPr>
                <p:cNvPr id="21" name="Εικόνα 20"/>
                <p:cNvPicPr>
                  <a:picLocks noChangeAspect="1"/>
                </p:cNvPicPr>
                <p:nvPr/>
              </p:nvPicPr>
              <p:blipFill rotWithShape="1">
                <a:blip r:embed="rId2"/>
                <a:srcRect b="13095"/>
                <a:stretch>
                  <a:fillRect/>
                </a:stretch>
              </p:blipFill>
              <p:spPr>
                <a:xfrm>
                  <a:off x="9209854" y="1686003"/>
                  <a:ext cx="3033023" cy="2920633"/>
                </a:xfrm>
                <a:prstGeom prst="rect">
                  <a:avLst/>
                </a:prstGeom>
              </p:spPr>
            </p:pic>
            <p:pic>
              <p:nvPicPr>
                <p:cNvPr id="24" name="Εικόνα 23"/>
                <p:cNvPicPr>
                  <a:picLocks noChangeAspect="1"/>
                </p:cNvPicPr>
                <p:nvPr/>
              </p:nvPicPr>
              <p:blipFill>
                <a:blip r:embed="rId1"/>
                <a:stretch>
                  <a:fillRect/>
                </a:stretch>
              </p:blipFill>
              <p:spPr>
                <a:xfrm>
                  <a:off x="7799786" y="4956599"/>
                  <a:ext cx="2156647" cy="228620"/>
                </a:xfrm>
                <a:prstGeom prst="rect">
                  <a:avLst/>
                </a:prstGeom>
              </p:spPr>
            </p:pic>
            <p:pic>
              <p:nvPicPr>
                <p:cNvPr id="26" name="Εικόνα 25"/>
                <p:cNvPicPr>
                  <a:picLocks noChangeAspect="1"/>
                </p:cNvPicPr>
                <p:nvPr/>
              </p:nvPicPr>
              <p:blipFill>
                <a:blip r:embed="rId1"/>
                <a:stretch>
                  <a:fillRect/>
                </a:stretch>
              </p:blipFill>
              <p:spPr>
                <a:xfrm>
                  <a:off x="7186943" y="5226609"/>
                  <a:ext cx="2156647" cy="228620"/>
                </a:xfrm>
                <a:prstGeom prst="rect">
                  <a:avLst/>
                </a:prstGeom>
              </p:spPr>
            </p:pic>
            <p:pic>
              <p:nvPicPr>
                <p:cNvPr id="32" name="Εικόνα 31"/>
                <p:cNvPicPr>
                  <a:picLocks noChangeAspect="1"/>
                </p:cNvPicPr>
                <p:nvPr/>
              </p:nvPicPr>
              <p:blipFill>
                <a:blip r:embed="rId1"/>
                <a:stretch>
                  <a:fillRect/>
                </a:stretch>
              </p:blipFill>
              <p:spPr>
                <a:xfrm>
                  <a:off x="6447641" y="5505913"/>
                  <a:ext cx="2156647" cy="228620"/>
                </a:xfrm>
                <a:prstGeom prst="rect">
                  <a:avLst/>
                </a:prstGeom>
              </p:spPr>
            </p:pic>
            <p:sp>
              <p:nvSpPr>
                <p:cNvPr id="33" name="Ορθογώνιο 32"/>
                <p:cNvSpPr/>
                <p:nvPr/>
              </p:nvSpPr>
              <p:spPr>
                <a:xfrm>
                  <a:off x="8878109" y="4635905"/>
                  <a:ext cx="1958504" cy="11715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1" name="Ορθογώνιο 40"/>
                <p:cNvSpPr/>
                <p:nvPr/>
              </p:nvSpPr>
              <p:spPr>
                <a:xfrm>
                  <a:off x="6186786" y="4635905"/>
                  <a:ext cx="1958504" cy="11715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43" name="TextBox 42"/>
              <p:cNvSpPr txBox="1"/>
              <p:nvPr/>
            </p:nvSpPr>
            <p:spPr>
              <a:xfrm>
                <a:off x="4563720" y="3965850"/>
                <a:ext cx="5852884" cy="369332"/>
              </a:xfrm>
              <a:prstGeom prst="rect">
                <a:avLst/>
              </a:prstGeom>
              <a:noFill/>
            </p:spPr>
            <p:txBody>
              <a:bodyPr wrap="none" rtlCol="0">
                <a:spAutoFit/>
              </a:bodyPr>
              <a:lstStyle/>
              <a:p>
                <a:r>
                  <a:rPr lang="en-GB" dirty="0">
                    <a:effectLst/>
                    <a:latin typeface="Calibri" panose="020F0502020204030204" pitchFamily="34" charset="0"/>
                    <a:ea typeface="Calibri" panose="020F0502020204030204" pitchFamily="34" charset="0"/>
                    <a:cs typeface="Times New Roman" panose="02020603050405020304" pitchFamily="18" charset="0"/>
                  </a:rPr>
                  <a:t>1</a:t>
                </a:r>
                <a:r>
                  <a:rPr lang="el-GR" dirty="0">
                    <a:effectLst/>
                    <a:latin typeface="Calibri" panose="020F0502020204030204" pitchFamily="34" charset="0"/>
                    <a:ea typeface="Calibri" panose="020F0502020204030204" pitchFamily="34" charset="0"/>
                    <a:cs typeface="Times New Roman" panose="02020603050405020304" pitchFamily="18" charset="0"/>
                  </a:rPr>
                  <a:t> </a:t>
                </a:r>
                <a:r>
                  <a:rPr lang="en-GB" dirty="0">
                    <a:effectLst/>
                    <a:latin typeface="Calibri" panose="020F0502020204030204" pitchFamily="34" charset="0"/>
                    <a:ea typeface="Calibri" panose="020F0502020204030204" pitchFamily="34" charset="0"/>
                    <a:cs typeface="Times New Roman" panose="02020603050405020304" pitchFamily="18" charset="0"/>
                  </a:rPr>
                  <a:t>: </a:t>
                </a:r>
                <a:r>
                  <a:rPr lang="el-GR" dirty="0">
                    <a:effectLst/>
                    <a:latin typeface="Calibri" panose="020F0502020204030204" pitchFamily="34" charset="0"/>
                    <a:ea typeface="Calibri" panose="020F0502020204030204" pitchFamily="34" charset="0"/>
                    <a:cs typeface="Times New Roman" panose="02020603050405020304" pitchFamily="18" charset="0"/>
                  </a:rPr>
                  <a:t>μη επαρκής λειτουργία, με αρκετά σημεία προς βελτίωση</a:t>
                </a:r>
                <a:endParaRPr lang="el-GR" dirty="0"/>
              </a:p>
            </p:txBody>
          </p:sp>
          <p:sp>
            <p:nvSpPr>
              <p:cNvPr id="45" name="TextBox 44"/>
              <p:cNvSpPr txBox="1"/>
              <p:nvPr/>
            </p:nvSpPr>
            <p:spPr>
              <a:xfrm>
                <a:off x="4563720" y="4240507"/>
                <a:ext cx="6094378" cy="369332"/>
              </a:xfrm>
              <a:prstGeom prst="rect">
                <a:avLst/>
              </a:prstGeom>
              <a:noFill/>
            </p:spPr>
            <p:txBody>
              <a:bodyPr wrap="square">
                <a:spAutoFit/>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2</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a:effectLst/>
                    <a:latin typeface="Calibri" panose="020F0502020204030204" pitchFamily="34" charset="0"/>
                    <a:ea typeface="Calibri" panose="020F0502020204030204" pitchFamily="34" charset="0"/>
                    <a:cs typeface="Times New Roman" panose="02020603050405020304" pitchFamily="18" charset="0"/>
                  </a:rPr>
                  <a:t>επαρκής λειτουργία με κάποια σημεία προς βελτίωση</a:t>
                </a:r>
                <a:endParaRPr lang="el-GR" dirty="0"/>
              </a:p>
            </p:txBody>
          </p:sp>
          <p:sp>
            <p:nvSpPr>
              <p:cNvPr id="47" name="TextBox 46"/>
              <p:cNvSpPr txBox="1"/>
              <p:nvPr/>
            </p:nvSpPr>
            <p:spPr>
              <a:xfrm>
                <a:off x="4563720" y="4494772"/>
                <a:ext cx="6094378" cy="369332"/>
              </a:xfrm>
              <a:prstGeom prst="rect">
                <a:avLst/>
              </a:prstGeom>
              <a:noFill/>
            </p:spPr>
            <p:txBody>
              <a:bodyPr wrap="square">
                <a:spAutoFit/>
              </a:bodyPr>
              <a:lstStyle/>
              <a:p>
                <a:r>
                  <a:rPr lang="el-GR" sz="1800" dirty="0">
                    <a:effectLst/>
                    <a:latin typeface="Calibri" panose="020F0502020204030204" pitchFamily="34" charset="0"/>
                    <a:ea typeface="Calibri" panose="020F0502020204030204" pitchFamily="34" charset="0"/>
                    <a:cs typeface="Times New Roman" panose="02020603050405020304" pitchFamily="18" charset="0"/>
                  </a:rPr>
                  <a:t>3 </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a:effectLst/>
                    <a:latin typeface="Calibri" panose="020F0502020204030204" pitchFamily="34" charset="0"/>
                    <a:ea typeface="Calibri" panose="020F0502020204030204" pitchFamily="34" charset="0"/>
                    <a:cs typeface="Times New Roman" panose="02020603050405020304" pitchFamily="18" charset="0"/>
                  </a:rPr>
                  <a:t>καλή λειτουργία, με ελάχιστα σημεία προς βελτίωση</a:t>
                </a:r>
                <a:endParaRPr lang="el-GR" dirty="0"/>
              </a:p>
            </p:txBody>
          </p:sp>
          <p:sp>
            <p:nvSpPr>
              <p:cNvPr id="49" name="TextBox 48"/>
              <p:cNvSpPr txBox="1"/>
              <p:nvPr/>
            </p:nvSpPr>
            <p:spPr>
              <a:xfrm>
                <a:off x="4563720" y="4769429"/>
                <a:ext cx="6094378" cy="369332"/>
              </a:xfrm>
              <a:prstGeom prst="rect">
                <a:avLst/>
              </a:prstGeom>
              <a:noFill/>
            </p:spPr>
            <p:txBody>
              <a:bodyPr wrap="square">
                <a:spAutoFit/>
              </a:bodyPr>
              <a:lstStyle/>
              <a:p>
                <a:r>
                  <a:rPr lang="el-GR" sz="1800" dirty="0">
                    <a:effectLst/>
                    <a:latin typeface="Calibri" panose="020F0502020204030204" pitchFamily="34" charset="0"/>
                    <a:ea typeface="Calibri" panose="020F0502020204030204" pitchFamily="34" charset="0"/>
                    <a:cs typeface="Times New Roman" panose="02020603050405020304" pitchFamily="18" charset="0"/>
                  </a:rPr>
                  <a:t>4 </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a:effectLst/>
                    <a:latin typeface="Calibri" panose="020F0502020204030204" pitchFamily="34" charset="0"/>
                    <a:ea typeface="Calibri" panose="020F0502020204030204" pitchFamily="34" charset="0"/>
                    <a:cs typeface="Times New Roman" panose="02020603050405020304" pitchFamily="18" charset="0"/>
                  </a:rPr>
                  <a:t>εξαιρετική λειτουργία</a:t>
                </a:r>
                <a:r>
                  <a:rPr lang="el-G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dirty="0"/>
              </a:p>
            </p:txBody>
          </p:sp>
        </p:grpSp>
        <p:graphicFrame>
          <p:nvGraphicFramePr>
            <p:cNvPr id="3" name="Διάγραμμα 2"/>
            <p:cNvGraphicFramePr/>
            <p:nvPr/>
          </p:nvGraphicFramePr>
          <p:xfrm>
            <a:off x="1816456" y="-257995"/>
            <a:ext cx="8557166" cy="23929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5533591" y="1757459"/>
              <a:ext cx="1890944" cy="369332"/>
            </a:xfrm>
            <a:prstGeom prst="rect">
              <a:avLst/>
            </a:prstGeom>
            <a:noFill/>
          </p:spPr>
          <p:txBody>
            <a:bodyPr wrap="square" rtlCol="0">
              <a:spAutoFit/>
            </a:bodyPr>
            <a:lstStyle/>
            <a:p>
              <a:r>
                <a:rPr lang="el-GR" b="1" dirty="0">
                  <a:solidFill>
                    <a:schemeClr val="accent2">
                      <a:lumMod val="75000"/>
                    </a:schemeClr>
                  </a:solidFill>
                </a:rPr>
                <a:t>αποτίμηση</a:t>
              </a:r>
              <a:endParaRPr lang="el-GR" b="1" dirty="0">
                <a:solidFill>
                  <a:schemeClr val="accent2">
                    <a:lumMod val="75000"/>
                  </a:schemeClr>
                </a:solidFill>
              </a:endParaRPr>
            </a:p>
          </p:txBody>
        </p:sp>
        <p:grpSp>
          <p:nvGrpSpPr>
            <p:cNvPr id="18" name="Ομάδα 17"/>
            <p:cNvGrpSpPr/>
            <p:nvPr/>
          </p:nvGrpSpPr>
          <p:grpSpPr>
            <a:xfrm rot="5400000">
              <a:off x="5877286" y="2111119"/>
              <a:ext cx="437429" cy="531121"/>
              <a:chOff x="5384732" y="818879"/>
              <a:chExt cx="437429" cy="531121"/>
            </a:xfrm>
          </p:grpSpPr>
          <p:sp>
            <p:nvSpPr>
              <p:cNvPr id="19" name="Βέλος: Δεξιό 18"/>
              <p:cNvSpPr/>
              <p:nvPr/>
            </p:nvSpPr>
            <p:spPr>
              <a:xfrm rot="21549619">
                <a:off x="5384732" y="818879"/>
                <a:ext cx="437429" cy="531121"/>
              </a:xfrm>
              <a:prstGeom prst="rightArrow">
                <a:avLst>
                  <a:gd name="adj1" fmla="val 60000"/>
                  <a:gd name="adj2" fmla="val 50000"/>
                </a:avLst>
              </a:prstGeom>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20" name="Βέλος: Δεξιό 4"/>
              <p:cNvSpPr txBox="1"/>
              <p:nvPr/>
            </p:nvSpPr>
            <p:spPr>
              <a:xfrm rot="21549619">
                <a:off x="5384739" y="926065"/>
                <a:ext cx="306200" cy="31867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l-GR" sz="2200" kern="1200"/>
              </a:p>
            </p:txBody>
          </p:sp>
        </p:gr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267367" y="546390"/>
          <a:ext cx="8517719" cy="6168787"/>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7" name="Title 1"/>
          <p:cNvSpPr txBox="1"/>
          <p:nvPr/>
        </p:nvSpPr>
        <p:spPr>
          <a:xfrm>
            <a:off x="4734406" y="128892"/>
            <a:ext cx="1208506" cy="403567"/>
          </a:xfrm>
          <a:prstGeom prst="rect">
            <a:avLst/>
          </a:prstGeom>
          <a:ln>
            <a:noFill/>
          </a:ln>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3600" b="1" dirty="0">
                <a:solidFill>
                  <a:schemeClr val="bg2">
                    <a:lumMod val="50000"/>
                  </a:schemeClr>
                </a:solidFill>
                <a:latin typeface="Calibri" panose="020F0502020204030204" pitchFamily="34" charset="0"/>
                <a:cs typeface="Times New Roman" panose="02020603050405020304" pitchFamily="18" charset="0"/>
              </a:rPr>
              <a:t>Άξονες</a:t>
            </a:r>
            <a:endParaRPr lang="el-GR" sz="3600" b="1" dirty="0">
              <a:solidFill>
                <a:schemeClr val="bg2">
                  <a:lumMod val="50000"/>
                </a:schemeClr>
              </a:solidFill>
              <a:latin typeface="Calibri" panose="020F0502020204030204" pitchFamily="34" charset="0"/>
              <a:cs typeface="Times New Roman" panose="02020603050405020304" pitchFamily="18" charset="0"/>
            </a:endParaRPr>
          </a:p>
        </p:txBody>
      </p:sp>
      <p:cxnSp>
        <p:nvCxnSpPr>
          <p:cNvPr id="9" name="Straight Arrow Connector 8"/>
          <p:cNvCxnSpPr/>
          <p:nvPr/>
        </p:nvCxnSpPr>
        <p:spPr>
          <a:xfrm>
            <a:off x="9416716" y="3224463"/>
            <a:ext cx="75397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416716" y="3404937"/>
            <a:ext cx="75397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itle 1"/>
          <p:cNvSpPr txBox="1"/>
          <p:nvPr/>
        </p:nvSpPr>
        <p:spPr>
          <a:xfrm>
            <a:off x="10357242" y="3105864"/>
            <a:ext cx="1593517" cy="75122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3600" b="1" dirty="0">
                <a:solidFill>
                  <a:schemeClr val="bg2">
                    <a:lumMod val="50000"/>
                  </a:schemeClr>
                </a:solidFill>
                <a:latin typeface="Calibri" panose="020F0502020204030204" pitchFamily="34" charset="0"/>
                <a:cs typeface="Times New Roman" panose="02020603050405020304" pitchFamily="18" charset="0"/>
              </a:rPr>
              <a:t>Δείκτες</a:t>
            </a:r>
            <a:endParaRPr lang="el-GR" sz="3600" b="1" dirty="0">
              <a:solidFill>
                <a:schemeClr val="bg2">
                  <a:lumMod val="50000"/>
                </a:schemeClr>
              </a:solidFill>
            </a:endParaRPr>
          </a:p>
        </p:txBody>
      </p:sp>
      <p:cxnSp>
        <p:nvCxnSpPr>
          <p:cNvPr id="12" name="Straight Arrow Connector 11"/>
          <p:cNvCxnSpPr/>
          <p:nvPr/>
        </p:nvCxnSpPr>
        <p:spPr>
          <a:xfrm>
            <a:off x="9416716" y="3594688"/>
            <a:ext cx="75397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p:cNvPicPr>
            <a:picLocks noChangeAspect="1"/>
          </p:cNvPicPr>
          <p:nvPr/>
        </p:nvPicPr>
        <p:blipFill>
          <a:blip r:embed="rId1"/>
          <a:stretch>
            <a:fillRect/>
          </a:stretch>
        </p:blipFill>
        <p:spPr>
          <a:xfrm>
            <a:off x="10483758" y="5425934"/>
            <a:ext cx="2079535" cy="1343033"/>
          </a:xfrm>
          <a:prstGeom prst="rect">
            <a:avLst/>
          </a:prstGeom>
        </p:spPr>
      </p:pic>
      <p:sp>
        <p:nvSpPr>
          <p:cNvPr id="9" name="Τίτλος 1"/>
          <p:cNvSpPr txBox="1"/>
          <p:nvPr/>
        </p:nvSpPr>
        <p:spPr>
          <a:xfrm>
            <a:off x="8776052" y="140390"/>
            <a:ext cx="3415948" cy="28762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l-GR" sz="2400" b="1" dirty="0">
                <a:solidFill>
                  <a:schemeClr val="bg1">
                    <a:lumMod val="50000"/>
                  </a:schemeClr>
                </a:solidFill>
                <a:latin typeface="+mn-lt"/>
              </a:rPr>
              <a:t>Στοιχεία του συστήματος</a:t>
            </a:r>
            <a:endParaRPr lang="el-GR" sz="2400" dirty="0">
              <a:solidFill>
                <a:schemeClr val="bg1">
                  <a:lumMod val="50000"/>
                </a:schemeClr>
              </a:solidFill>
              <a:latin typeface="+mn-lt"/>
            </a:endParaRPr>
          </a:p>
        </p:txBody>
      </p:sp>
      <p:sp>
        <p:nvSpPr>
          <p:cNvPr id="4" name="TextBox 3"/>
          <p:cNvSpPr txBox="1"/>
          <p:nvPr/>
        </p:nvSpPr>
        <p:spPr>
          <a:xfrm>
            <a:off x="7394036" y="3830935"/>
            <a:ext cx="1409488" cy="369332"/>
          </a:xfrm>
          <a:prstGeom prst="rect">
            <a:avLst/>
          </a:prstGeom>
          <a:noFill/>
        </p:spPr>
        <p:txBody>
          <a:bodyPr wrap="none" rtlCol="0">
            <a:spAutoFit/>
          </a:bodyPr>
          <a:lstStyle/>
          <a:p>
            <a:r>
              <a:rPr lang="el-GR" dirty="0">
                <a:solidFill>
                  <a:schemeClr val="bg1"/>
                </a:solidFill>
              </a:rPr>
              <a:t>Υποχρεωτικά</a:t>
            </a:r>
            <a:endParaRPr lang="el-GR" dirty="0">
              <a:solidFill>
                <a:schemeClr val="bg1"/>
              </a:solidFill>
            </a:endParaRPr>
          </a:p>
        </p:txBody>
      </p:sp>
      <p:graphicFrame>
        <p:nvGraphicFramePr>
          <p:cNvPr id="6" name="Διάγραμμα 5"/>
          <p:cNvGraphicFramePr/>
          <p:nvPr/>
        </p:nvGraphicFramePr>
        <p:xfrm>
          <a:off x="525294" y="505838"/>
          <a:ext cx="10273067" cy="61853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Ευθεία γραμμή σύνδεσης 5"/>
          <p:cNvCxnSpPr/>
          <p:nvPr/>
        </p:nvCxnSpPr>
        <p:spPr>
          <a:xfrm>
            <a:off x="657225" y="3333750"/>
            <a:ext cx="11372850" cy="0"/>
          </a:xfrm>
          <a:prstGeom prst="line">
            <a:avLst/>
          </a:prstGeom>
        </p:spPr>
        <p:style>
          <a:lnRef idx="1">
            <a:schemeClr val="accent2"/>
          </a:lnRef>
          <a:fillRef idx="0">
            <a:schemeClr val="accent2"/>
          </a:fillRef>
          <a:effectRef idx="0">
            <a:schemeClr val="accent2"/>
          </a:effectRef>
          <a:fontRef idx="minor">
            <a:schemeClr val="tx1"/>
          </a:fontRef>
        </p:style>
      </p:cxnSp>
      <p:sp>
        <p:nvSpPr>
          <p:cNvPr id="9" name="Οβάλ 8"/>
          <p:cNvSpPr/>
          <p:nvPr/>
        </p:nvSpPr>
        <p:spPr>
          <a:xfrm>
            <a:off x="1026008" y="3204478"/>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12" name="TextBox 11"/>
          <p:cNvSpPr txBox="1"/>
          <p:nvPr/>
        </p:nvSpPr>
        <p:spPr>
          <a:xfrm>
            <a:off x="657096" y="1591258"/>
            <a:ext cx="2294816" cy="830997"/>
          </a:xfrm>
          <a:prstGeom prst="rect">
            <a:avLst/>
          </a:prstGeom>
          <a:noFill/>
        </p:spPr>
        <p:txBody>
          <a:bodyPr wrap="square" rtlCol="0">
            <a:spAutoFit/>
          </a:bodyPr>
          <a:lstStyle/>
          <a:p>
            <a:pPr algn="ctr"/>
            <a:r>
              <a:rPr lang="el-GR" sz="1600" b="1" dirty="0">
                <a:solidFill>
                  <a:schemeClr val="accent2">
                    <a:lumMod val="75000"/>
                  </a:schemeClr>
                </a:solidFill>
              </a:rPr>
              <a:t>Εκπόνηση &amp; Υποβολή</a:t>
            </a:r>
            <a:br>
              <a:rPr lang="el-GR" sz="1600" b="1" dirty="0">
                <a:solidFill>
                  <a:schemeClr val="accent2">
                    <a:lumMod val="75000"/>
                  </a:schemeClr>
                </a:solidFill>
              </a:rPr>
            </a:br>
            <a:r>
              <a:rPr lang="el-GR" sz="1600" b="1" dirty="0">
                <a:solidFill>
                  <a:schemeClr val="accent2">
                    <a:lumMod val="75000"/>
                  </a:schemeClr>
                </a:solidFill>
              </a:rPr>
              <a:t>Συλλογικού Προγραμματισμού</a:t>
            </a:r>
            <a:endParaRPr lang="el-GR" sz="1600" b="1" dirty="0">
              <a:solidFill>
                <a:schemeClr val="accent2">
                  <a:lumMod val="75000"/>
                </a:schemeClr>
              </a:solidFill>
            </a:endParaRPr>
          </a:p>
        </p:txBody>
      </p:sp>
      <p:sp>
        <p:nvSpPr>
          <p:cNvPr id="14" name="Οβάλ 13"/>
          <p:cNvSpPr/>
          <p:nvPr/>
        </p:nvSpPr>
        <p:spPr>
          <a:xfrm>
            <a:off x="1438421" y="3228242"/>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16" name="TextBox 15"/>
          <p:cNvSpPr txBox="1"/>
          <p:nvPr/>
        </p:nvSpPr>
        <p:spPr>
          <a:xfrm>
            <a:off x="198891" y="3866765"/>
            <a:ext cx="1951802" cy="830997"/>
          </a:xfrm>
          <a:prstGeom prst="rect">
            <a:avLst/>
          </a:prstGeom>
          <a:noFill/>
        </p:spPr>
        <p:txBody>
          <a:bodyPr wrap="square" rtlCol="0">
            <a:spAutoFit/>
          </a:bodyPr>
          <a:lstStyle/>
          <a:p>
            <a:r>
              <a:rPr lang="el-GR" sz="1600" b="1" dirty="0">
                <a:solidFill>
                  <a:schemeClr val="accent2">
                    <a:lumMod val="75000"/>
                  </a:schemeClr>
                </a:solidFill>
              </a:rPr>
              <a:t>Υποβολή πρώτης</a:t>
            </a:r>
            <a:br>
              <a:rPr lang="el-GR" sz="1600" b="1" dirty="0">
                <a:solidFill>
                  <a:schemeClr val="accent2">
                    <a:lumMod val="75000"/>
                  </a:schemeClr>
                </a:solidFill>
              </a:rPr>
            </a:br>
            <a:r>
              <a:rPr lang="el-GR" sz="1600" b="1" dirty="0">
                <a:solidFill>
                  <a:schemeClr val="accent2">
                    <a:lumMod val="75000"/>
                  </a:schemeClr>
                </a:solidFill>
              </a:rPr>
              <a:t>Έκθεσης Εσωτερικής Αξιολόγησης</a:t>
            </a:r>
            <a:endParaRPr lang="el-GR" sz="1600" b="1" dirty="0">
              <a:solidFill>
                <a:schemeClr val="accent2">
                  <a:lumMod val="75000"/>
                </a:schemeClr>
              </a:solidFill>
            </a:endParaRPr>
          </a:p>
        </p:txBody>
      </p:sp>
      <p:sp>
        <p:nvSpPr>
          <p:cNvPr id="18" name="Οβάλ 17"/>
          <p:cNvSpPr/>
          <p:nvPr/>
        </p:nvSpPr>
        <p:spPr>
          <a:xfrm>
            <a:off x="3866988" y="3195470"/>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20" name="TextBox 19"/>
          <p:cNvSpPr txBox="1"/>
          <p:nvPr/>
        </p:nvSpPr>
        <p:spPr>
          <a:xfrm>
            <a:off x="3374909" y="2100055"/>
            <a:ext cx="2372573" cy="830997"/>
          </a:xfrm>
          <a:prstGeom prst="rect">
            <a:avLst/>
          </a:prstGeom>
          <a:noFill/>
        </p:spPr>
        <p:txBody>
          <a:bodyPr wrap="none" rtlCol="0">
            <a:spAutoFit/>
          </a:bodyPr>
          <a:lstStyle/>
          <a:p>
            <a:pPr algn="ctr"/>
            <a:r>
              <a:rPr lang="el-GR" sz="1600" b="1" dirty="0">
                <a:solidFill>
                  <a:schemeClr val="accent6">
                    <a:lumMod val="75000"/>
                  </a:schemeClr>
                </a:solidFill>
              </a:rPr>
              <a:t>Μεθοδολογία</a:t>
            </a:r>
            <a:endParaRPr lang="el-GR" sz="1600" b="1" dirty="0">
              <a:solidFill>
                <a:schemeClr val="accent6">
                  <a:lumMod val="75000"/>
                </a:schemeClr>
              </a:solidFill>
            </a:endParaRPr>
          </a:p>
          <a:p>
            <a:pPr algn="ctr"/>
            <a:r>
              <a:rPr lang="el-GR" sz="1600" b="1" dirty="0">
                <a:solidFill>
                  <a:schemeClr val="accent6">
                    <a:lumMod val="75000"/>
                  </a:schemeClr>
                </a:solidFill>
              </a:rPr>
              <a:t>Υλοποίηση &amp; Αξιολόγηση</a:t>
            </a:r>
            <a:endParaRPr lang="el-GR" sz="1600" b="1" dirty="0">
              <a:solidFill>
                <a:schemeClr val="accent6">
                  <a:lumMod val="75000"/>
                </a:schemeClr>
              </a:solidFill>
            </a:endParaRPr>
          </a:p>
          <a:p>
            <a:pPr algn="ctr"/>
            <a:r>
              <a:rPr lang="el-GR" sz="1600" b="1" dirty="0">
                <a:solidFill>
                  <a:schemeClr val="accent6">
                    <a:lumMod val="75000"/>
                  </a:schemeClr>
                </a:solidFill>
              </a:rPr>
              <a:t>Σχεδίων Δράσης</a:t>
            </a:r>
            <a:endParaRPr lang="el-GR" sz="1600" b="1" dirty="0">
              <a:solidFill>
                <a:schemeClr val="accent6">
                  <a:lumMod val="75000"/>
                </a:schemeClr>
              </a:solidFill>
            </a:endParaRPr>
          </a:p>
        </p:txBody>
      </p:sp>
      <p:cxnSp>
        <p:nvCxnSpPr>
          <p:cNvPr id="24" name="Ευθεία γραμμή σύνδεσης 23"/>
          <p:cNvCxnSpPr/>
          <p:nvPr/>
        </p:nvCxnSpPr>
        <p:spPr>
          <a:xfrm flipV="1">
            <a:off x="762870" y="3470963"/>
            <a:ext cx="263138" cy="357113"/>
          </a:xfrm>
          <a:prstGeom prst="line">
            <a:avLst/>
          </a:prstGeom>
        </p:spPr>
        <p:style>
          <a:lnRef idx="1">
            <a:schemeClr val="accent6"/>
          </a:lnRef>
          <a:fillRef idx="0">
            <a:schemeClr val="accent6"/>
          </a:fillRef>
          <a:effectRef idx="0">
            <a:schemeClr val="accent6"/>
          </a:effectRef>
          <a:fontRef idx="minor">
            <a:schemeClr val="tx1"/>
          </a:fontRef>
        </p:style>
      </p:cxnSp>
      <p:cxnSp>
        <p:nvCxnSpPr>
          <p:cNvPr id="25" name="Ευθεία γραμμή σύνδεσης 24"/>
          <p:cNvCxnSpPr/>
          <p:nvPr/>
        </p:nvCxnSpPr>
        <p:spPr>
          <a:xfrm flipV="1">
            <a:off x="1574010" y="2724397"/>
            <a:ext cx="400477" cy="516328"/>
          </a:xfrm>
          <a:prstGeom prst="line">
            <a:avLst/>
          </a:prstGeom>
        </p:spPr>
        <p:style>
          <a:lnRef idx="1">
            <a:schemeClr val="accent6"/>
          </a:lnRef>
          <a:fillRef idx="0">
            <a:schemeClr val="accent6"/>
          </a:fillRef>
          <a:effectRef idx="0">
            <a:schemeClr val="accent6"/>
          </a:effectRef>
          <a:fontRef idx="minor">
            <a:schemeClr val="tx1"/>
          </a:fontRef>
        </p:style>
      </p:cxnSp>
      <p:cxnSp>
        <p:nvCxnSpPr>
          <p:cNvPr id="26" name="Ευθεία γραμμή σύνδεσης 25"/>
          <p:cNvCxnSpPr/>
          <p:nvPr/>
        </p:nvCxnSpPr>
        <p:spPr>
          <a:xfrm flipV="1">
            <a:off x="4283098" y="2753754"/>
            <a:ext cx="265967" cy="290147"/>
          </a:xfrm>
          <a:prstGeom prst="line">
            <a:avLst/>
          </a:prstGeom>
        </p:spPr>
        <p:style>
          <a:lnRef idx="1">
            <a:schemeClr val="accent6"/>
          </a:lnRef>
          <a:fillRef idx="0">
            <a:schemeClr val="accent6"/>
          </a:fillRef>
          <a:effectRef idx="0">
            <a:schemeClr val="accent6"/>
          </a:effectRef>
          <a:fontRef idx="minor">
            <a:schemeClr val="tx1"/>
          </a:fontRef>
        </p:style>
      </p:cxnSp>
      <p:sp>
        <p:nvSpPr>
          <p:cNvPr id="32" name="Οβάλ 31"/>
          <p:cNvSpPr/>
          <p:nvPr/>
        </p:nvSpPr>
        <p:spPr>
          <a:xfrm>
            <a:off x="6260283" y="3190283"/>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33" name="TextBox 32"/>
          <p:cNvSpPr txBox="1"/>
          <p:nvPr/>
        </p:nvSpPr>
        <p:spPr>
          <a:xfrm>
            <a:off x="5021436" y="4070300"/>
            <a:ext cx="2025779" cy="830997"/>
          </a:xfrm>
          <a:prstGeom prst="rect">
            <a:avLst/>
          </a:prstGeom>
          <a:noFill/>
        </p:spPr>
        <p:txBody>
          <a:bodyPr wrap="square" rtlCol="0">
            <a:spAutoFit/>
          </a:bodyPr>
          <a:lstStyle/>
          <a:p>
            <a:r>
              <a:rPr lang="el-GR" sz="1600" b="1" dirty="0">
                <a:solidFill>
                  <a:schemeClr val="accent2">
                    <a:lumMod val="75000"/>
                  </a:schemeClr>
                </a:solidFill>
              </a:rPr>
              <a:t>Υποβολή</a:t>
            </a:r>
            <a:br>
              <a:rPr lang="el-GR" sz="1600" b="1" dirty="0">
                <a:solidFill>
                  <a:schemeClr val="accent2">
                    <a:lumMod val="75000"/>
                  </a:schemeClr>
                </a:solidFill>
              </a:rPr>
            </a:br>
            <a:r>
              <a:rPr lang="el-GR" sz="1600" b="1" dirty="0">
                <a:solidFill>
                  <a:schemeClr val="accent2">
                    <a:lumMod val="75000"/>
                  </a:schemeClr>
                </a:solidFill>
              </a:rPr>
              <a:t>Έκθεσης Εσωτερικής Αξιολόγησης</a:t>
            </a:r>
            <a:endParaRPr lang="el-GR" sz="1600" b="1" dirty="0">
              <a:solidFill>
                <a:schemeClr val="accent2">
                  <a:lumMod val="75000"/>
                </a:schemeClr>
              </a:solidFill>
            </a:endParaRPr>
          </a:p>
        </p:txBody>
      </p:sp>
      <p:cxnSp>
        <p:nvCxnSpPr>
          <p:cNvPr id="34" name="Ευθεία γραμμή σύνδεσης 33"/>
          <p:cNvCxnSpPr/>
          <p:nvPr/>
        </p:nvCxnSpPr>
        <p:spPr>
          <a:xfrm flipV="1">
            <a:off x="5627652" y="3419119"/>
            <a:ext cx="669894" cy="680125"/>
          </a:xfrm>
          <a:prstGeom prst="line">
            <a:avLst/>
          </a:prstGeom>
        </p:spPr>
        <p:style>
          <a:lnRef idx="1">
            <a:schemeClr val="accent6"/>
          </a:lnRef>
          <a:fillRef idx="0">
            <a:schemeClr val="accent6"/>
          </a:fillRef>
          <a:effectRef idx="0">
            <a:schemeClr val="accent6"/>
          </a:effectRef>
          <a:fontRef idx="minor">
            <a:schemeClr val="tx1"/>
          </a:fontRef>
        </p:style>
      </p:cxnSp>
      <p:sp>
        <p:nvSpPr>
          <p:cNvPr id="40" name="TextBox 39"/>
          <p:cNvSpPr txBox="1"/>
          <p:nvPr/>
        </p:nvSpPr>
        <p:spPr>
          <a:xfrm>
            <a:off x="6785882" y="1184637"/>
            <a:ext cx="4728251" cy="830997"/>
          </a:xfrm>
          <a:prstGeom prst="rect">
            <a:avLst/>
          </a:prstGeom>
          <a:noFill/>
        </p:spPr>
        <p:txBody>
          <a:bodyPr wrap="square" rtlCol="0">
            <a:spAutoFit/>
          </a:bodyPr>
          <a:lstStyle/>
          <a:p>
            <a:r>
              <a:rPr lang="el-GR" sz="1600" b="1" dirty="0" smtClean="0">
                <a:solidFill>
                  <a:schemeClr val="accent2">
                    <a:lumMod val="75000"/>
                  </a:schemeClr>
                </a:solidFill>
              </a:rPr>
              <a:t>Σ.Ε.: </a:t>
            </a:r>
            <a:r>
              <a:rPr lang="el-GR" sz="1600" b="1" dirty="0">
                <a:solidFill>
                  <a:schemeClr val="accent2">
                    <a:lumMod val="75000"/>
                  </a:schemeClr>
                </a:solidFill>
              </a:rPr>
              <a:t>Εξωτερική Αξιολόγηση </a:t>
            </a:r>
            <a:r>
              <a:rPr lang="el-GR" sz="1600" b="1" dirty="0" smtClean="0">
                <a:solidFill>
                  <a:schemeClr val="accent2">
                    <a:lumMod val="75000"/>
                  </a:schemeClr>
                </a:solidFill>
              </a:rPr>
              <a:t>για</a:t>
            </a:r>
            <a:br>
              <a:rPr lang="el-GR" sz="1600" b="1" dirty="0">
                <a:solidFill>
                  <a:schemeClr val="accent2">
                    <a:lumMod val="75000"/>
                  </a:schemeClr>
                </a:solidFill>
              </a:rPr>
            </a:br>
            <a:r>
              <a:rPr lang="el-GR" sz="1600" b="1" dirty="0">
                <a:solidFill>
                  <a:schemeClr val="accent2">
                    <a:lumMod val="75000"/>
                  </a:schemeClr>
                </a:solidFill>
              </a:rPr>
              <a:t>(α) κάθε σχολική μονάδα </a:t>
            </a:r>
            <a:r>
              <a:rPr lang="el-GR" sz="1100" dirty="0"/>
              <a:t>έως 20 Ιουλίου </a:t>
            </a:r>
            <a:endParaRPr lang="el-GR" sz="1100" dirty="0"/>
          </a:p>
          <a:p>
            <a:r>
              <a:rPr lang="el-GR" sz="1600" b="1" dirty="0">
                <a:solidFill>
                  <a:schemeClr val="accent2">
                    <a:lumMod val="75000"/>
                  </a:schemeClr>
                </a:solidFill>
              </a:rPr>
              <a:t>(β) το σύνολο των σχολικών μονάδων </a:t>
            </a:r>
            <a:r>
              <a:rPr lang="el-GR" sz="1100" dirty="0"/>
              <a:t>έως 30 Ιουλίου </a:t>
            </a:r>
            <a:endParaRPr lang="el-GR" sz="1100" dirty="0"/>
          </a:p>
        </p:txBody>
      </p:sp>
      <p:cxnSp>
        <p:nvCxnSpPr>
          <p:cNvPr id="41" name="Ευθεία γραμμή σύνδεσης 40"/>
          <p:cNvCxnSpPr/>
          <p:nvPr/>
        </p:nvCxnSpPr>
        <p:spPr>
          <a:xfrm flipV="1">
            <a:off x="7043831" y="2047233"/>
            <a:ext cx="1072011" cy="1160962"/>
          </a:xfrm>
          <a:prstGeom prst="line">
            <a:avLst/>
          </a:prstGeom>
        </p:spPr>
        <p:style>
          <a:lnRef idx="2">
            <a:schemeClr val="accent6">
              <a:shade val="50000"/>
            </a:schemeClr>
          </a:lnRef>
          <a:fillRef idx="1">
            <a:schemeClr val="accent6"/>
          </a:fillRef>
          <a:effectRef idx="0">
            <a:schemeClr val="accent6"/>
          </a:effectRef>
          <a:fontRef idx="minor">
            <a:schemeClr val="lt1"/>
          </a:fontRef>
        </p:style>
      </p:cxnSp>
      <p:sp>
        <p:nvSpPr>
          <p:cNvPr id="43" name="Οβάλ 42"/>
          <p:cNvSpPr/>
          <p:nvPr/>
        </p:nvSpPr>
        <p:spPr>
          <a:xfrm>
            <a:off x="6873424" y="3212426"/>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44" name="TextBox 43"/>
          <p:cNvSpPr txBox="1"/>
          <p:nvPr/>
        </p:nvSpPr>
        <p:spPr>
          <a:xfrm>
            <a:off x="6700087" y="4694587"/>
            <a:ext cx="1781011" cy="2062103"/>
          </a:xfrm>
          <a:prstGeom prst="rect">
            <a:avLst/>
          </a:prstGeom>
          <a:noFill/>
        </p:spPr>
        <p:txBody>
          <a:bodyPr wrap="square" rtlCol="0">
            <a:spAutoFit/>
          </a:bodyPr>
          <a:lstStyle/>
          <a:p>
            <a:r>
              <a:rPr lang="el-GR" sz="1600" b="1" dirty="0" smtClean="0">
                <a:solidFill>
                  <a:schemeClr val="accent2">
                    <a:lumMod val="75000"/>
                  </a:schemeClr>
                </a:solidFill>
              </a:rPr>
              <a:t>Επόπτης Ποιότητας: Εξωτερική </a:t>
            </a:r>
            <a:r>
              <a:rPr lang="el-GR" sz="1600" b="1" dirty="0">
                <a:solidFill>
                  <a:schemeClr val="accent2">
                    <a:lumMod val="75000"/>
                  </a:schemeClr>
                </a:solidFill>
              </a:rPr>
              <a:t>Αξιολόγηση</a:t>
            </a:r>
            <a:r>
              <a:rPr lang="en-US" sz="1600" b="1" dirty="0">
                <a:solidFill>
                  <a:schemeClr val="accent2">
                    <a:lumMod val="75000"/>
                  </a:schemeClr>
                </a:solidFill>
              </a:rPr>
              <a:t> </a:t>
            </a:r>
            <a:r>
              <a:rPr lang="el-GR" sz="1600" b="1" dirty="0">
                <a:solidFill>
                  <a:schemeClr val="accent2">
                    <a:lumMod val="75000"/>
                  </a:schemeClr>
                </a:solidFill>
              </a:rPr>
              <a:t>για το σύνολο των σχολικών μονάδων</a:t>
            </a:r>
            <a:r>
              <a:rPr lang="en-US" sz="1600" b="1" dirty="0">
                <a:solidFill>
                  <a:schemeClr val="accent2">
                    <a:lumMod val="75000"/>
                  </a:schemeClr>
                </a:solidFill>
              </a:rPr>
              <a:t> </a:t>
            </a:r>
            <a:r>
              <a:rPr lang="el-GR" sz="1600" b="1" dirty="0">
                <a:solidFill>
                  <a:schemeClr val="accent2">
                    <a:lumMod val="75000"/>
                  </a:schemeClr>
                </a:solidFill>
              </a:rPr>
              <a:t>της </a:t>
            </a:r>
            <a:r>
              <a:rPr lang="el-GR" sz="1600" b="1" dirty="0" err="1">
                <a:solidFill>
                  <a:schemeClr val="accent2">
                    <a:lumMod val="75000"/>
                  </a:schemeClr>
                </a:solidFill>
              </a:rPr>
              <a:t>Δνσης</a:t>
            </a:r>
            <a:endParaRPr lang="el-GR" sz="1600" b="1" dirty="0">
              <a:solidFill>
                <a:schemeClr val="accent2">
                  <a:lumMod val="75000"/>
                </a:schemeClr>
              </a:solidFill>
            </a:endParaRPr>
          </a:p>
        </p:txBody>
      </p:sp>
      <p:cxnSp>
        <p:nvCxnSpPr>
          <p:cNvPr id="45" name="Ευθεία γραμμή σύνδεσης 44"/>
          <p:cNvCxnSpPr/>
          <p:nvPr/>
        </p:nvCxnSpPr>
        <p:spPr>
          <a:xfrm flipV="1">
            <a:off x="7458247" y="3480987"/>
            <a:ext cx="951743" cy="1216775"/>
          </a:xfrm>
          <a:prstGeom prst="line">
            <a:avLst/>
          </a:prstGeom>
        </p:spPr>
        <p:style>
          <a:lnRef idx="2">
            <a:schemeClr val="accent6">
              <a:shade val="50000"/>
            </a:schemeClr>
          </a:lnRef>
          <a:fillRef idx="1">
            <a:schemeClr val="accent6"/>
          </a:fillRef>
          <a:effectRef idx="0">
            <a:schemeClr val="accent6"/>
          </a:effectRef>
          <a:fontRef idx="minor">
            <a:schemeClr val="lt1"/>
          </a:fontRef>
        </p:style>
      </p:cxnSp>
      <p:sp>
        <p:nvSpPr>
          <p:cNvPr id="46" name="Οβάλ 45"/>
          <p:cNvSpPr/>
          <p:nvPr/>
        </p:nvSpPr>
        <p:spPr>
          <a:xfrm>
            <a:off x="8389769" y="3237333"/>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50" name="TextBox 49"/>
          <p:cNvSpPr txBox="1"/>
          <p:nvPr/>
        </p:nvSpPr>
        <p:spPr>
          <a:xfrm>
            <a:off x="11022156" y="3981031"/>
            <a:ext cx="1055097" cy="646331"/>
          </a:xfrm>
          <a:prstGeom prst="rect">
            <a:avLst/>
          </a:prstGeom>
          <a:noFill/>
        </p:spPr>
        <p:txBody>
          <a:bodyPr wrap="none" rtlCol="0">
            <a:spAutoFit/>
          </a:bodyPr>
          <a:lstStyle/>
          <a:p>
            <a:r>
              <a:rPr lang="el-GR" b="1" dirty="0">
                <a:solidFill>
                  <a:schemeClr val="accent6">
                    <a:lumMod val="75000"/>
                  </a:schemeClr>
                </a:solidFill>
              </a:rPr>
              <a:t>Έκθεση</a:t>
            </a:r>
            <a:br>
              <a:rPr lang="el-GR" b="1" dirty="0">
                <a:solidFill>
                  <a:schemeClr val="accent6">
                    <a:lumMod val="75000"/>
                  </a:schemeClr>
                </a:solidFill>
              </a:rPr>
            </a:br>
            <a:r>
              <a:rPr lang="el-GR" b="1" dirty="0">
                <a:solidFill>
                  <a:schemeClr val="accent6">
                    <a:lumMod val="75000"/>
                  </a:schemeClr>
                </a:solidFill>
              </a:rPr>
              <a:t>ΑΔΙΠΠΔΕ</a:t>
            </a:r>
            <a:endParaRPr lang="el-GR" b="1" dirty="0">
              <a:solidFill>
                <a:schemeClr val="accent6">
                  <a:lumMod val="75000"/>
                </a:schemeClr>
              </a:solidFill>
            </a:endParaRPr>
          </a:p>
        </p:txBody>
      </p:sp>
      <p:cxnSp>
        <p:nvCxnSpPr>
          <p:cNvPr id="51" name="Ευθεία γραμμή σύνδεσης 50"/>
          <p:cNvCxnSpPr/>
          <p:nvPr/>
        </p:nvCxnSpPr>
        <p:spPr>
          <a:xfrm flipV="1">
            <a:off x="11286321" y="3489462"/>
            <a:ext cx="283782" cy="506919"/>
          </a:xfrm>
          <a:prstGeom prst="line">
            <a:avLst/>
          </a:prstGeom>
        </p:spPr>
        <p:style>
          <a:lnRef idx="1">
            <a:schemeClr val="accent6"/>
          </a:lnRef>
          <a:fillRef idx="0">
            <a:schemeClr val="accent6"/>
          </a:fillRef>
          <a:effectRef idx="0">
            <a:schemeClr val="accent6"/>
          </a:effectRef>
          <a:fontRef idx="minor">
            <a:schemeClr val="tx1"/>
          </a:fontRef>
        </p:style>
      </p:cxnSp>
      <p:sp>
        <p:nvSpPr>
          <p:cNvPr id="52" name="Οβάλ 51"/>
          <p:cNvSpPr/>
          <p:nvPr/>
        </p:nvSpPr>
        <p:spPr>
          <a:xfrm>
            <a:off x="11540484" y="3207852"/>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65" name="TextBox 64"/>
          <p:cNvSpPr txBox="1"/>
          <p:nvPr/>
        </p:nvSpPr>
        <p:spPr>
          <a:xfrm>
            <a:off x="6944824" y="6622023"/>
            <a:ext cx="1354322" cy="276999"/>
          </a:xfrm>
          <a:prstGeom prst="rect">
            <a:avLst/>
          </a:prstGeom>
          <a:noFill/>
        </p:spPr>
        <p:txBody>
          <a:bodyPr wrap="square" rtlCol="0">
            <a:spAutoFit/>
          </a:bodyPr>
          <a:lstStyle/>
          <a:p>
            <a:r>
              <a:rPr lang="el-GR" sz="1200" dirty="0"/>
              <a:t>έως 31 Αυγούστου</a:t>
            </a:r>
            <a:endParaRPr lang="el-GR" sz="1200" dirty="0"/>
          </a:p>
        </p:txBody>
      </p:sp>
      <p:sp>
        <p:nvSpPr>
          <p:cNvPr id="37" name="Τίτλος 1"/>
          <p:cNvSpPr txBox="1"/>
          <p:nvPr/>
        </p:nvSpPr>
        <p:spPr>
          <a:xfrm>
            <a:off x="-99972" y="154977"/>
            <a:ext cx="4081260" cy="58424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l-GR" sz="3200" b="1" dirty="0" err="1" smtClean="0">
                <a:solidFill>
                  <a:schemeClr val="accent6">
                    <a:lumMod val="75000"/>
                  </a:schemeClr>
                </a:solidFill>
                <a:latin typeface="+mn-lt"/>
              </a:rPr>
              <a:t>Ποιοί</a:t>
            </a:r>
            <a:r>
              <a:rPr lang="el-GR" sz="3200" b="1" dirty="0" smtClean="0">
                <a:solidFill>
                  <a:schemeClr val="accent6">
                    <a:lumMod val="75000"/>
                  </a:schemeClr>
                </a:solidFill>
                <a:latin typeface="+mn-lt"/>
              </a:rPr>
              <a:t> </a:t>
            </a:r>
            <a:r>
              <a:rPr lang="el-GR" sz="3200" b="1" dirty="0">
                <a:solidFill>
                  <a:schemeClr val="accent6">
                    <a:lumMod val="75000"/>
                  </a:schemeClr>
                </a:solidFill>
                <a:latin typeface="+mn-lt"/>
              </a:rPr>
              <a:t>και πότε;</a:t>
            </a:r>
            <a:endParaRPr lang="el-GR" sz="3200" b="1" dirty="0">
              <a:solidFill>
                <a:schemeClr val="accent6">
                  <a:lumMod val="75000"/>
                </a:schemeClr>
              </a:solidFill>
              <a:latin typeface="+mn-lt"/>
            </a:endParaRPr>
          </a:p>
        </p:txBody>
      </p:sp>
      <p:sp>
        <p:nvSpPr>
          <p:cNvPr id="30" name="TextBox 29"/>
          <p:cNvSpPr txBox="1"/>
          <p:nvPr/>
        </p:nvSpPr>
        <p:spPr>
          <a:xfrm>
            <a:off x="933379" y="2369836"/>
            <a:ext cx="1809534" cy="276999"/>
          </a:xfrm>
          <a:prstGeom prst="rect">
            <a:avLst/>
          </a:prstGeom>
          <a:noFill/>
        </p:spPr>
        <p:txBody>
          <a:bodyPr wrap="none" rtlCol="0">
            <a:spAutoFit/>
          </a:bodyPr>
          <a:lstStyle/>
          <a:p>
            <a:r>
              <a:rPr lang="el-GR" sz="1200" dirty="0"/>
              <a:t>μέχρι </a:t>
            </a:r>
            <a:r>
              <a:rPr lang="el-GR" sz="1200" dirty="0" smtClean="0"/>
              <a:t>20 </a:t>
            </a:r>
            <a:r>
              <a:rPr lang="el-GR" sz="1200" dirty="0"/>
              <a:t>Οκτωβρίου 2021</a:t>
            </a:r>
            <a:endParaRPr lang="el-GR" sz="1200" dirty="0"/>
          </a:p>
        </p:txBody>
      </p:sp>
      <p:sp>
        <p:nvSpPr>
          <p:cNvPr id="31" name="Οβάλ 17"/>
          <p:cNvSpPr/>
          <p:nvPr/>
        </p:nvSpPr>
        <p:spPr>
          <a:xfrm>
            <a:off x="3752688" y="3357791"/>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38" name="Οβάλ 17"/>
          <p:cNvSpPr/>
          <p:nvPr/>
        </p:nvSpPr>
        <p:spPr>
          <a:xfrm>
            <a:off x="3947411" y="3357791"/>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39" name="Οβάλ 17"/>
          <p:cNvSpPr/>
          <p:nvPr/>
        </p:nvSpPr>
        <p:spPr>
          <a:xfrm>
            <a:off x="4153813" y="3357790"/>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42" name="Οβάλ 17"/>
          <p:cNvSpPr/>
          <p:nvPr/>
        </p:nvSpPr>
        <p:spPr>
          <a:xfrm>
            <a:off x="4067551" y="3190284"/>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47" name="Οβάλ 17"/>
          <p:cNvSpPr/>
          <p:nvPr/>
        </p:nvSpPr>
        <p:spPr>
          <a:xfrm>
            <a:off x="4349417" y="3361300"/>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48" name="TextBox 47"/>
          <p:cNvSpPr txBox="1"/>
          <p:nvPr/>
        </p:nvSpPr>
        <p:spPr>
          <a:xfrm>
            <a:off x="4977931" y="4839004"/>
            <a:ext cx="1233030" cy="276999"/>
          </a:xfrm>
          <a:prstGeom prst="rect">
            <a:avLst/>
          </a:prstGeom>
          <a:noFill/>
        </p:spPr>
        <p:txBody>
          <a:bodyPr wrap="none" rtlCol="0">
            <a:spAutoFit/>
          </a:bodyPr>
          <a:lstStyle/>
          <a:p>
            <a:r>
              <a:rPr lang="el-GR" sz="1200" dirty="0"/>
              <a:t>μέχρι 25 </a:t>
            </a:r>
            <a:r>
              <a:rPr lang="el-GR" sz="1200" dirty="0" smtClean="0"/>
              <a:t>Ιουνίου</a:t>
            </a:r>
            <a:endParaRPr lang="el-GR" sz="1200" dirty="0"/>
          </a:p>
        </p:txBody>
      </p:sp>
      <p:sp>
        <p:nvSpPr>
          <p:cNvPr id="49" name="Οβάλ 17"/>
          <p:cNvSpPr/>
          <p:nvPr/>
        </p:nvSpPr>
        <p:spPr>
          <a:xfrm>
            <a:off x="4267673" y="3204478"/>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53" name="Οβάλ 17"/>
          <p:cNvSpPr/>
          <p:nvPr/>
        </p:nvSpPr>
        <p:spPr>
          <a:xfrm>
            <a:off x="4525177" y="3342842"/>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54" name="Οβάλ 17"/>
          <p:cNvSpPr/>
          <p:nvPr/>
        </p:nvSpPr>
        <p:spPr>
          <a:xfrm>
            <a:off x="4456504" y="3218672"/>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55" name="Οβάλ 17"/>
          <p:cNvSpPr/>
          <p:nvPr/>
        </p:nvSpPr>
        <p:spPr>
          <a:xfrm>
            <a:off x="3947411" y="3050257"/>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56" name="Οβάλ 17"/>
          <p:cNvSpPr/>
          <p:nvPr/>
        </p:nvSpPr>
        <p:spPr>
          <a:xfrm>
            <a:off x="4174638" y="3042911"/>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58" name="Οβάλ 17"/>
          <p:cNvSpPr/>
          <p:nvPr/>
        </p:nvSpPr>
        <p:spPr>
          <a:xfrm>
            <a:off x="4371343" y="3052140"/>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pic>
        <p:nvPicPr>
          <p:cNvPr id="62" name="Εικόνα 9"/>
          <p:cNvPicPr>
            <a:picLocks noChangeAspect="1"/>
          </p:cNvPicPr>
          <p:nvPr/>
        </p:nvPicPr>
        <p:blipFill>
          <a:blip r:embed="rId1"/>
          <a:stretch>
            <a:fillRect/>
          </a:stretch>
        </p:blipFill>
        <p:spPr>
          <a:xfrm>
            <a:off x="10997106" y="4694587"/>
            <a:ext cx="572997" cy="901277"/>
          </a:xfrm>
          <a:prstGeom prst="rect">
            <a:avLst/>
          </a:prstGeom>
        </p:spPr>
      </p:pic>
      <p:pic>
        <p:nvPicPr>
          <p:cNvPr id="63" name="Εικόνα 13"/>
          <p:cNvPicPr>
            <a:picLocks noChangeAspect="1"/>
          </p:cNvPicPr>
          <p:nvPr/>
        </p:nvPicPr>
        <p:blipFill>
          <a:blip r:embed="rId2"/>
          <a:stretch>
            <a:fillRect/>
          </a:stretch>
        </p:blipFill>
        <p:spPr>
          <a:xfrm>
            <a:off x="11590684" y="4956748"/>
            <a:ext cx="572997" cy="962630"/>
          </a:xfrm>
          <a:prstGeom prst="rect">
            <a:avLst/>
          </a:prstGeom>
        </p:spPr>
      </p:pic>
      <p:pic>
        <p:nvPicPr>
          <p:cNvPr id="64" name="Εικόνα 48"/>
          <p:cNvPicPr>
            <a:picLocks noChangeAspect="1"/>
          </p:cNvPicPr>
          <p:nvPr/>
        </p:nvPicPr>
        <p:blipFill>
          <a:blip r:embed="rId3"/>
          <a:stretch>
            <a:fillRect/>
          </a:stretch>
        </p:blipFill>
        <p:spPr>
          <a:xfrm>
            <a:off x="6506413" y="1281319"/>
            <a:ext cx="231884" cy="584750"/>
          </a:xfrm>
          <a:prstGeom prst="rect">
            <a:avLst/>
          </a:prstGeom>
        </p:spPr>
      </p:pic>
      <p:pic>
        <p:nvPicPr>
          <p:cNvPr id="68" name="Εικόνα 63"/>
          <p:cNvPicPr>
            <a:picLocks noChangeAspect="1"/>
          </p:cNvPicPr>
          <p:nvPr/>
        </p:nvPicPr>
        <p:blipFill>
          <a:blip r:embed="rId3"/>
          <a:stretch>
            <a:fillRect/>
          </a:stretch>
        </p:blipFill>
        <p:spPr>
          <a:xfrm>
            <a:off x="8812450" y="3926124"/>
            <a:ext cx="183074" cy="461665"/>
          </a:xfrm>
          <a:prstGeom prst="rect">
            <a:avLst/>
          </a:prstGeom>
        </p:spPr>
      </p:pic>
      <p:pic>
        <p:nvPicPr>
          <p:cNvPr id="69" name="Εικόνα 63"/>
          <p:cNvPicPr>
            <a:picLocks noChangeAspect="1"/>
          </p:cNvPicPr>
          <p:nvPr/>
        </p:nvPicPr>
        <p:blipFill>
          <a:blip r:embed="rId3"/>
          <a:stretch>
            <a:fillRect/>
          </a:stretch>
        </p:blipFill>
        <p:spPr>
          <a:xfrm>
            <a:off x="8609627" y="4216571"/>
            <a:ext cx="183074" cy="461665"/>
          </a:xfrm>
          <a:prstGeom prst="rect">
            <a:avLst/>
          </a:prstGeom>
        </p:spPr>
      </p:pic>
      <p:sp>
        <p:nvSpPr>
          <p:cNvPr id="59" name="Οβάλ 58"/>
          <p:cNvSpPr/>
          <p:nvPr/>
        </p:nvSpPr>
        <p:spPr>
          <a:xfrm>
            <a:off x="10201672" y="3237334"/>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cxnSp>
        <p:nvCxnSpPr>
          <p:cNvPr id="60" name="Ευθεία γραμμή σύνδεσης 59"/>
          <p:cNvCxnSpPr/>
          <p:nvPr/>
        </p:nvCxnSpPr>
        <p:spPr>
          <a:xfrm flipV="1">
            <a:off x="9233069" y="3448349"/>
            <a:ext cx="1038609" cy="1521152"/>
          </a:xfrm>
          <a:prstGeom prst="line">
            <a:avLst/>
          </a:prstGeom>
        </p:spPr>
        <p:style>
          <a:lnRef idx="2">
            <a:schemeClr val="accent6">
              <a:shade val="50000"/>
            </a:schemeClr>
          </a:lnRef>
          <a:fillRef idx="1">
            <a:schemeClr val="accent6"/>
          </a:fillRef>
          <a:effectRef idx="0">
            <a:schemeClr val="accent6"/>
          </a:effectRef>
          <a:fontRef idx="minor">
            <a:schemeClr val="lt1"/>
          </a:fontRef>
        </p:style>
      </p:cxnSp>
      <p:sp>
        <p:nvSpPr>
          <p:cNvPr id="61" name="TextBox 60"/>
          <p:cNvSpPr txBox="1"/>
          <p:nvPr/>
        </p:nvSpPr>
        <p:spPr>
          <a:xfrm>
            <a:off x="8582766" y="5116003"/>
            <a:ext cx="2318124" cy="1569660"/>
          </a:xfrm>
          <a:prstGeom prst="rect">
            <a:avLst/>
          </a:prstGeom>
          <a:noFill/>
        </p:spPr>
        <p:txBody>
          <a:bodyPr wrap="square" rtlCol="0">
            <a:spAutoFit/>
          </a:bodyPr>
          <a:lstStyle/>
          <a:p>
            <a:r>
              <a:rPr lang="el-GR" sz="1600" b="1" dirty="0" err="1" smtClean="0">
                <a:solidFill>
                  <a:schemeClr val="accent2">
                    <a:lumMod val="75000"/>
                  </a:schemeClr>
                </a:solidFill>
              </a:rPr>
              <a:t>Περιφ</a:t>
            </a:r>
            <a:r>
              <a:rPr lang="el-GR" sz="1600" b="1" dirty="0" smtClean="0">
                <a:solidFill>
                  <a:schemeClr val="accent2">
                    <a:lumMod val="75000"/>
                  </a:schemeClr>
                </a:solidFill>
              </a:rPr>
              <a:t>. Επόπτης </a:t>
            </a:r>
            <a:r>
              <a:rPr lang="el-GR" sz="1600" b="1" dirty="0">
                <a:solidFill>
                  <a:schemeClr val="accent2">
                    <a:lumMod val="75000"/>
                  </a:schemeClr>
                </a:solidFill>
              </a:rPr>
              <a:t>Ποιότητας: Εξωτερική Αξιολόγηση</a:t>
            </a:r>
            <a:r>
              <a:rPr lang="en-US" sz="1600" b="1" dirty="0">
                <a:solidFill>
                  <a:schemeClr val="accent2">
                    <a:lumMod val="75000"/>
                  </a:schemeClr>
                </a:solidFill>
              </a:rPr>
              <a:t> </a:t>
            </a:r>
            <a:r>
              <a:rPr lang="el-GR" sz="1600" b="1" dirty="0">
                <a:solidFill>
                  <a:schemeClr val="accent2">
                    <a:lumMod val="75000"/>
                  </a:schemeClr>
                </a:solidFill>
              </a:rPr>
              <a:t>για το σύνολο των σχολικών μονάδων</a:t>
            </a:r>
            <a:r>
              <a:rPr lang="en-US" sz="1600" b="1" dirty="0">
                <a:solidFill>
                  <a:schemeClr val="accent2">
                    <a:lumMod val="75000"/>
                  </a:schemeClr>
                </a:solidFill>
              </a:rPr>
              <a:t> </a:t>
            </a:r>
            <a:r>
              <a:rPr lang="el-GR" sz="1600" b="1" dirty="0">
                <a:solidFill>
                  <a:schemeClr val="accent2">
                    <a:lumMod val="75000"/>
                  </a:schemeClr>
                </a:solidFill>
              </a:rPr>
              <a:t>της Περιφέρειας</a:t>
            </a:r>
            <a:endParaRPr lang="el-GR" sz="1600" b="1" dirty="0">
              <a:solidFill>
                <a:schemeClr val="accent2">
                  <a:lumMod val="75000"/>
                </a:schemeClr>
              </a:solidFill>
            </a:endParaRPr>
          </a:p>
        </p:txBody>
      </p:sp>
      <p:sp>
        <p:nvSpPr>
          <p:cNvPr id="66" name="TextBox 65"/>
          <p:cNvSpPr txBox="1"/>
          <p:nvPr/>
        </p:nvSpPr>
        <p:spPr>
          <a:xfrm>
            <a:off x="9150007" y="6547163"/>
            <a:ext cx="1581099" cy="276999"/>
          </a:xfrm>
          <a:prstGeom prst="rect">
            <a:avLst/>
          </a:prstGeom>
          <a:noFill/>
        </p:spPr>
        <p:txBody>
          <a:bodyPr wrap="square" rtlCol="0">
            <a:spAutoFit/>
          </a:bodyPr>
          <a:lstStyle/>
          <a:p>
            <a:r>
              <a:rPr lang="el-GR" sz="1200" dirty="0"/>
              <a:t>έως 10 Σεπτεμβρίου</a:t>
            </a:r>
            <a:endParaRPr lang="el-GR"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199" y="365125"/>
            <a:ext cx="10979285" cy="1325563"/>
          </a:xfrm>
        </p:spPr>
        <p:txBody>
          <a:bodyPr/>
          <a:lstStyle/>
          <a:p>
            <a:r>
              <a:rPr lang="el-GR" b="1" dirty="0">
                <a:solidFill>
                  <a:srgbClr val="0070C0"/>
                </a:solidFill>
                <a:latin typeface="+mn-lt"/>
              </a:rPr>
              <a:t>Οι διαδικασίες της αξιολόγησης βήμα - βήμα </a:t>
            </a:r>
            <a:endParaRPr lang="el-GR" b="1" dirty="0">
              <a:solidFill>
                <a:srgbClr val="0070C0"/>
              </a:solidFill>
              <a:latin typeface="+mn-lt"/>
            </a:endParaRPr>
          </a:p>
        </p:txBody>
      </p:sp>
      <p:grpSp>
        <p:nvGrpSpPr>
          <p:cNvPr id="6" name="Ομάδα 5"/>
          <p:cNvGrpSpPr/>
          <p:nvPr/>
        </p:nvGrpSpPr>
        <p:grpSpPr>
          <a:xfrm>
            <a:off x="2788416" y="2164503"/>
            <a:ext cx="8919887" cy="4941679"/>
            <a:chOff x="2897597" y="1645889"/>
            <a:chExt cx="8919887" cy="4941679"/>
          </a:xfrm>
        </p:grpSpPr>
        <p:pic>
          <p:nvPicPr>
            <p:cNvPr id="3" name="Εικόνα 2"/>
            <p:cNvPicPr>
              <a:picLocks noChangeAspect="1"/>
            </p:cNvPicPr>
            <p:nvPr/>
          </p:nvPicPr>
          <p:blipFill>
            <a:blip r:embed="rId1"/>
            <a:stretch>
              <a:fillRect/>
            </a:stretch>
          </p:blipFill>
          <p:spPr>
            <a:xfrm>
              <a:off x="2897597" y="1645889"/>
              <a:ext cx="7324175" cy="3566222"/>
            </a:xfrm>
            <a:prstGeom prst="rect">
              <a:avLst/>
            </a:prstGeom>
          </p:spPr>
        </p:pic>
        <p:sp>
          <p:nvSpPr>
            <p:cNvPr id="5" name="Τίτλος 1"/>
            <p:cNvSpPr txBox="1"/>
            <p:nvPr/>
          </p:nvSpPr>
          <p:spPr>
            <a:xfrm>
              <a:off x="5424853" y="5917223"/>
              <a:ext cx="6392631" cy="670345"/>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l-GR" b="1" dirty="0">
                <a:solidFill>
                  <a:schemeClr val="accent2">
                    <a:lumMod val="75000"/>
                  </a:schemeClr>
                </a:solidFill>
                <a:latin typeface="+mn-lt"/>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7014" y="360549"/>
            <a:ext cx="4491740" cy="2506295"/>
          </a:xfrm>
        </p:spPr>
        <p:txBody>
          <a:bodyPr>
            <a:normAutofit/>
          </a:bodyPr>
          <a:lstStyle/>
          <a:p>
            <a:pPr algn="r"/>
            <a:r>
              <a:rPr lang="el-GR" sz="3600" b="1" dirty="0">
                <a:solidFill>
                  <a:schemeClr val="accent2">
                    <a:lumMod val="75000"/>
                  </a:schemeClr>
                </a:solidFill>
                <a:latin typeface="+mn-lt"/>
              </a:rPr>
              <a:t>1. Έκθεση εσωτερικής αξιολόγησης </a:t>
            </a:r>
            <a:r>
              <a:rPr lang="el-GR" sz="3600" b="1" dirty="0" smtClean="0">
                <a:solidFill>
                  <a:schemeClr val="accent2">
                    <a:lumMod val="75000"/>
                  </a:schemeClr>
                </a:solidFill>
                <a:latin typeface="+mn-lt"/>
              </a:rPr>
              <a:t>σχολείου</a:t>
            </a:r>
            <a:br>
              <a:rPr lang="el-GR" sz="3600" b="1" dirty="0" smtClean="0">
                <a:solidFill>
                  <a:schemeClr val="accent2">
                    <a:lumMod val="75000"/>
                  </a:schemeClr>
                </a:solidFill>
                <a:latin typeface="+mn-lt"/>
              </a:rPr>
            </a:br>
            <a:r>
              <a:rPr lang="el-GR" sz="1800" b="1" dirty="0" smtClean="0">
                <a:solidFill>
                  <a:schemeClr val="accent2">
                    <a:lumMod val="75000"/>
                  </a:schemeClr>
                </a:solidFill>
              </a:rPr>
              <a:t>σχ</a:t>
            </a:r>
            <a:r>
              <a:rPr lang="el-GR" sz="1800" b="1" dirty="0">
                <a:solidFill>
                  <a:schemeClr val="accent2">
                    <a:lumMod val="75000"/>
                  </a:schemeClr>
                </a:solidFill>
              </a:rPr>
              <a:t>. έτος 2021-22</a:t>
            </a:r>
            <a:endParaRPr lang="el-GR" sz="1800" b="1" dirty="0">
              <a:solidFill>
                <a:schemeClr val="accent2">
                  <a:lumMod val="75000"/>
                </a:schemeClr>
              </a:solidFill>
            </a:endParaRPr>
          </a:p>
        </p:txBody>
      </p:sp>
      <p:graphicFrame>
        <p:nvGraphicFramePr>
          <p:cNvPr id="8" name="Πίνακας 7"/>
          <p:cNvGraphicFramePr>
            <a:graphicFrameLocks noGrp="1"/>
          </p:cNvGraphicFramePr>
          <p:nvPr/>
        </p:nvGraphicFramePr>
        <p:xfrm>
          <a:off x="237014" y="3991157"/>
          <a:ext cx="4852344" cy="1746362"/>
        </p:xfrm>
        <a:graphic>
          <a:graphicData uri="http://schemas.openxmlformats.org/drawingml/2006/table">
            <a:tbl>
              <a:tblPr firstRow="1" firstCol="1" bandRow="1"/>
              <a:tblGrid>
                <a:gridCol w="4852344"/>
              </a:tblGrid>
              <a:tr h="511648">
                <a:tc>
                  <a:txBody>
                    <a:bodyPr/>
                    <a:lstStyle/>
                    <a:p>
                      <a:pPr marL="457200" algn="ctr">
                        <a:lnSpc>
                          <a:spcPct val="150000"/>
                        </a:lnSpc>
                        <a:spcBef>
                          <a:spcPts val="600"/>
                        </a:spcBef>
                        <a:spcAft>
                          <a:spcPts val="600"/>
                        </a:spcAft>
                      </a:pPr>
                      <a:r>
                        <a:rPr lang="el-GR" sz="1600" b="1" dirty="0">
                          <a:effectLst/>
                          <a:latin typeface="Calibri" panose="020F0502020204030204" pitchFamily="34" charset="0"/>
                          <a:ea typeface="Times New Roman" panose="02020603050405020304" pitchFamily="18" charset="0"/>
                          <a:cs typeface="Times New Roman" panose="02020603050405020304" pitchFamily="18" charset="0"/>
                        </a:rPr>
                        <a:t>Α. ΤΑΥΤΟΤΗΤΑ ΣΧΟΛΙΚΗΣ ΜΟΝΑΔΑΣ</a:t>
                      </a:r>
                      <a:endParaRPr lang="el-GR"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r>
              <a:tr h="1234714">
                <a:tc>
                  <a:txBody>
                    <a:bodyPr/>
                    <a:lstStyle/>
                    <a:p>
                      <a:pPr marL="457200">
                        <a:lnSpc>
                          <a:spcPct val="107000"/>
                        </a:lnSpc>
                        <a:spcAft>
                          <a:spcPts val="0"/>
                        </a:spcAft>
                      </a:pPr>
                      <a:r>
                        <a:rPr lang="el-GR" sz="9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l-GR" sz="9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0" algn="l" defTabSz="914400" rtl="0" eaLnBrk="1" fontAlgn="auto" latinLnBrk="0" hangingPunct="1">
                        <a:lnSpc>
                          <a:spcPct val="107000"/>
                        </a:lnSpc>
                        <a:spcBef>
                          <a:spcPts val="0"/>
                        </a:spcBef>
                        <a:spcAft>
                          <a:spcPts val="0"/>
                        </a:spcAft>
                        <a:buClrTx/>
                        <a:buSzTx/>
                        <a:buFontTx/>
                        <a:buNone/>
                        <a:defRPr/>
                      </a:pPr>
                      <a:r>
                        <a:rPr lang="el-GR" sz="9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u="none" kern="1200" dirty="0">
                          <a:solidFill>
                            <a:schemeClr val="tx1"/>
                          </a:solidFill>
                          <a:effectLst/>
                          <a:latin typeface="+mn-lt"/>
                          <a:ea typeface="+mn-ea"/>
                          <a:cs typeface="+mn-cs"/>
                        </a:rPr>
                        <a:t>Περιγράφονται χαρακτηριστικά και ιδιαίτερες συνθήκες λειτουργίας</a:t>
                      </a:r>
                      <a:endParaRPr lang="el-GR"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l-GR" sz="9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Ορθογώνιο 8"/>
          <p:cNvSpPr/>
          <p:nvPr/>
        </p:nvSpPr>
        <p:spPr>
          <a:xfrm>
            <a:off x="6414437" y="327234"/>
            <a:ext cx="4819632" cy="338554"/>
          </a:xfrm>
          <a:prstGeom prst="rect">
            <a:avLst/>
          </a:prstGeom>
        </p:spPr>
        <p:txBody>
          <a:bodyPr wrap="square">
            <a:spAutoFit/>
          </a:bodyPr>
          <a:lstStyle/>
          <a:p>
            <a:r>
              <a:rPr lang="el-GR" sz="1600" b="1" dirty="0">
                <a:latin typeface="Calibri" panose="020F0502020204030204" pitchFamily="34" charset="0"/>
                <a:ea typeface="Calibri" panose="020F0502020204030204" pitchFamily="34" charset="0"/>
                <a:cs typeface="Times New Roman" panose="02020603050405020304" pitchFamily="18" charset="0"/>
              </a:rPr>
              <a:t>Β. ΑΠΟΤΙΜΗΣΗ ΤΟΥ ΕΡΓΟΥ ΤΟΥ ΣΧΟΛΕΙΟΥ</a:t>
            </a:r>
            <a:endParaRPr lang="el-GR" sz="1600" dirty="0"/>
          </a:p>
        </p:txBody>
      </p:sp>
      <p:graphicFrame>
        <p:nvGraphicFramePr>
          <p:cNvPr id="18" name="Πίνακας 17"/>
          <p:cNvGraphicFramePr>
            <a:graphicFrameLocks noGrp="1"/>
          </p:cNvGraphicFramePr>
          <p:nvPr/>
        </p:nvGraphicFramePr>
        <p:xfrm>
          <a:off x="5470357" y="824472"/>
          <a:ext cx="6212305" cy="5209055"/>
        </p:xfrm>
        <a:graphic>
          <a:graphicData uri="http://schemas.openxmlformats.org/drawingml/2006/table">
            <a:tbl>
              <a:tblPr firstRow="1" firstCol="1" bandRow="1"/>
              <a:tblGrid>
                <a:gridCol w="4064969"/>
                <a:gridCol w="331304"/>
                <a:gridCol w="1816032"/>
              </a:tblGrid>
              <a:tr h="467382">
                <a:tc>
                  <a:txBody>
                    <a:bodyPr/>
                    <a:lstStyle/>
                    <a:p>
                      <a:pPr algn="ctr">
                        <a:lnSpc>
                          <a:spcPct val="107000"/>
                        </a:lnSpc>
                        <a:spcAft>
                          <a:spcPts val="0"/>
                        </a:spcAft>
                      </a:pPr>
                      <a:r>
                        <a:rPr lang="el-GR" sz="1400" b="1" dirty="0">
                          <a:effectLst/>
                          <a:latin typeface="Calibri" panose="020F0502020204030204" pitchFamily="34" charset="0"/>
                          <a:ea typeface="Calibri" panose="020F0502020204030204" pitchFamily="34" charset="0"/>
                          <a:cs typeface="Calibri" panose="020F0502020204030204" pitchFamily="34" charset="0"/>
                        </a:rPr>
                        <a:t>Άξονες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l-GR" sz="900" b="1">
                          <a:effectLst/>
                          <a:latin typeface="Calibri" panose="020F0502020204030204" pitchFamily="34" charset="0"/>
                          <a:cs typeface="Calibri" panose="020F0502020204030204" pitchFamily="34" charset="0"/>
                        </a:rPr>
                        <a:t>1 -4</a:t>
                      </a:r>
                      <a:endParaRPr lang="el-GR" sz="900">
                        <a:effectLst/>
                        <a:latin typeface="Calibri" panose="020F0502020204030204" pitchFamily="34" charset="0"/>
                        <a:cs typeface="Times New Roman" panose="02020603050405020304" pitchFamily="18" charset="0"/>
                      </a:endParaRPr>
                    </a:p>
                    <a:p>
                      <a:pPr algn="ctr">
                        <a:lnSpc>
                          <a:spcPct val="107000"/>
                        </a:lnSpc>
                        <a:spcAft>
                          <a:spcPts val="0"/>
                        </a:spcAft>
                      </a:pPr>
                      <a:r>
                        <a:rPr lang="el-GR" sz="7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l-GR" sz="1400" b="1" dirty="0">
                          <a:effectLst/>
                          <a:latin typeface="Calibri" panose="020F0502020204030204" pitchFamily="34" charset="0"/>
                          <a:cs typeface="Calibri" panose="020F0502020204030204" pitchFamily="34" charset="0"/>
                        </a:rPr>
                        <a:t>Τεκμηρίωση</a:t>
                      </a:r>
                      <a:endParaRPr lang="en-US" sz="1400" b="1" dirty="0">
                        <a:effectLst/>
                        <a:latin typeface="Calibri" panose="020F0502020204030204" pitchFamily="34" charset="0"/>
                        <a:cs typeface="Calibri" panose="020F0502020204030204" pitchFamily="34" charset="0"/>
                      </a:endParaRPr>
                    </a:p>
                    <a:p>
                      <a:pPr algn="ctr">
                        <a:lnSpc>
                          <a:spcPct val="107000"/>
                        </a:lnSpc>
                        <a:spcAft>
                          <a:spcPts val="0"/>
                        </a:spcAft>
                      </a:pPr>
                      <a:r>
                        <a:rPr lang="el-GR" sz="1100" b="1"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35748">
                <a:tc gridSpan="3">
                  <a:txBody>
                    <a:bodyPr/>
                    <a:lstStyle/>
                    <a:p>
                      <a:pPr algn="ctr">
                        <a:lnSpc>
                          <a:spcPct val="107000"/>
                        </a:lnSpc>
                        <a:spcAft>
                          <a:spcPts val="0"/>
                        </a:spcAft>
                      </a:pPr>
                      <a:r>
                        <a:rPr lang="el-GR" sz="1600" b="1">
                          <a:effectLst/>
                          <a:latin typeface="Calibri" panose="020F0502020204030204" pitchFamily="34" charset="0"/>
                          <a:cs typeface="Calibri" panose="020F0502020204030204" pitchFamily="34" charset="0"/>
                        </a:rPr>
                        <a:t>Παιδαγωγική και μαθησιακή λειτουργία</a:t>
                      </a:r>
                      <a:endParaRPr lang="el-GR" sz="16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cPr/>
                </a:tc>
                <a:tc hMerge="1">
                  <a:tcPr/>
                </a:tc>
              </a:tr>
              <a:tr h="242817">
                <a:tc>
                  <a:txBody>
                    <a:bodyPr/>
                    <a:lstStyle/>
                    <a:p>
                      <a:pPr marL="0" lvl="0" indent="0">
                        <a:lnSpc>
                          <a:spcPct val="107000"/>
                        </a:lnSpc>
                        <a:spcAft>
                          <a:spcPts val="0"/>
                        </a:spcAft>
                        <a:buFont typeface="+mj-lt"/>
                        <a:buNone/>
                      </a:pPr>
                      <a:r>
                        <a:rPr lang="el-GR" sz="1100" b="1" dirty="0">
                          <a:effectLst/>
                          <a:latin typeface="Calibri" panose="020F0502020204030204" pitchFamily="34" charset="0"/>
                          <a:ea typeface="Calibri" panose="020F0502020204030204" pitchFamily="34" charset="0"/>
                          <a:cs typeface="Calibri" panose="020F0502020204030204" pitchFamily="34" charset="0"/>
                        </a:rPr>
                        <a:t>Διδασκαλία, μάθηση και αξιολόγηση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0901">
                <a:tc>
                  <a:txBody>
                    <a:bodyPr/>
                    <a:lstStyle/>
                    <a:p>
                      <a:pPr marL="0" lvl="0" indent="0">
                        <a:lnSpc>
                          <a:spcPct val="107000"/>
                        </a:lnSpc>
                        <a:spcAft>
                          <a:spcPts val="0"/>
                        </a:spcAft>
                        <a:buFont typeface="+mj-lt"/>
                        <a:buNone/>
                      </a:pPr>
                      <a:r>
                        <a:rPr lang="el-GR" sz="1100" b="1" dirty="0">
                          <a:effectLst/>
                          <a:latin typeface="Calibri" panose="020F0502020204030204" pitchFamily="34" charset="0"/>
                          <a:ea typeface="Calibri" panose="020F0502020204030204" pitchFamily="34" charset="0"/>
                          <a:cs typeface="Calibri" panose="020F0502020204030204" pitchFamily="34" charset="0"/>
                        </a:rPr>
                        <a:t>Σχολική διαρροή - Φοίτηση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0901">
                <a:tc>
                  <a:txBody>
                    <a:bodyPr/>
                    <a:lstStyle/>
                    <a:p>
                      <a:pPr marL="0" lvl="0" indent="0">
                        <a:lnSpc>
                          <a:spcPct val="107000"/>
                        </a:lnSpc>
                        <a:spcAft>
                          <a:spcPts val="0"/>
                        </a:spcAft>
                        <a:buFont typeface="+mj-lt"/>
                        <a:buNone/>
                      </a:pPr>
                      <a:r>
                        <a:rPr lang="el-GR" sz="1100" b="1">
                          <a:effectLst/>
                          <a:latin typeface="Calibri" panose="020F0502020204030204" pitchFamily="34" charset="0"/>
                          <a:ea typeface="Calibri" panose="020F0502020204030204" pitchFamily="34" charset="0"/>
                          <a:cs typeface="Calibri" panose="020F0502020204030204" pitchFamily="34" charset="0"/>
                        </a:rPr>
                        <a:t>Σχέσεις μεταξύ μαθητών/-τριών</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660">
                <a:tc>
                  <a:txBody>
                    <a:bodyPr/>
                    <a:lstStyle/>
                    <a:p>
                      <a:pPr marL="0" lvl="0" indent="0">
                        <a:lnSpc>
                          <a:spcPct val="107000"/>
                        </a:lnSpc>
                        <a:spcAft>
                          <a:spcPts val="0"/>
                        </a:spcAft>
                        <a:buFont typeface="+mj-lt"/>
                        <a:buNone/>
                      </a:pPr>
                      <a:r>
                        <a:rPr lang="el-GR" sz="1100" b="1">
                          <a:effectLst/>
                          <a:latin typeface="Calibri" panose="020F0502020204030204" pitchFamily="34" charset="0"/>
                          <a:ea typeface="Calibri" panose="020F0502020204030204" pitchFamily="34" charset="0"/>
                          <a:cs typeface="Calibri" panose="020F0502020204030204" pitchFamily="34" charset="0"/>
                        </a:rPr>
                        <a:t>Σχέσεις μεταξύ μαθητών/-τριών και εκπαιδευτικών</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0901">
                <a:tc>
                  <a:txBody>
                    <a:bodyPr/>
                    <a:lstStyle/>
                    <a:p>
                      <a:pPr marL="0" lvl="0" indent="0">
                        <a:lnSpc>
                          <a:spcPct val="107000"/>
                        </a:lnSpc>
                        <a:spcAft>
                          <a:spcPts val="0"/>
                        </a:spcAft>
                        <a:buFont typeface="+mj-lt"/>
                        <a:buNone/>
                      </a:pPr>
                      <a:r>
                        <a:rPr lang="el-GR" sz="1100" b="1">
                          <a:effectLst/>
                          <a:latin typeface="Calibri" panose="020F0502020204030204" pitchFamily="34" charset="0"/>
                          <a:ea typeface="Calibri" panose="020F0502020204030204" pitchFamily="34" charset="0"/>
                          <a:cs typeface="Calibri" panose="020F0502020204030204" pitchFamily="34" charset="0"/>
                        </a:rPr>
                        <a:t>Σχέσεις σχολείου - οικογένειας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270">
                <a:tc>
                  <a:txBody>
                    <a:bodyPr/>
                    <a:lstStyle/>
                    <a:p>
                      <a:pPr marL="200660">
                        <a:lnSpc>
                          <a:spcPct val="107000"/>
                        </a:lnSpc>
                        <a:spcAft>
                          <a:spcPts val="0"/>
                        </a:spcAft>
                      </a:pPr>
                      <a:r>
                        <a:rPr lang="el-GR" sz="1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Θετικά σημεία</a:t>
                      </a:r>
                      <a:endParaRPr lang="el-G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225652">
                <a:tc>
                  <a:txBody>
                    <a:bodyPr/>
                    <a:lstStyle/>
                    <a:p>
                      <a:pPr marL="200660">
                        <a:lnSpc>
                          <a:spcPct val="107000"/>
                        </a:lnSpc>
                        <a:spcAft>
                          <a:spcPts val="0"/>
                        </a:spcAft>
                      </a:pPr>
                      <a:r>
                        <a:rPr lang="el-GR" sz="1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335748">
                <a:tc gridSpan="3">
                  <a:txBody>
                    <a:bodyPr/>
                    <a:lstStyle/>
                    <a:p>
                      <a:pPr algn="ct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Διοικητική λειτουργία</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hMerge="1">
                  <a:tcPr/>
                </a:tc>
                <a:tc hMerge="1">
                  <a:tcPr/>
                </a:tc>
              </a:tr>
              <a:tr h="281223">
                <a:tc>
                  <a:txBody>
                    <a:bodyPr/>
                    <a:lstStyle/>
                    <a:p>
                      <a:pPr marL="0" lvl="0" indent="0">
                        <a:lnSpc>
                          <a:spcPct val="107000"/>
                        </a:lnSpc>
                        <a:spcAft>
                          <a:spcPts val="0"/>
                        </a:spcAft>
                        <a:buFont typeface="+mj-lt"/>
                        <a:buNone/>
                      </a:pPr>
                      <a:r>
                        <a:rPr lang="el-GR" sz="1100" b="1" dirty="0">
                          <a:effectLst/>
                          <a:latin typeface="Calibri" panose="020F0502020204030204" pitchFamily="34" charset="0"/>
                          <a:ea typeface="Calibri" panose="020F0502020204030204" pitchFamily="34" charset="0"/>
                          <a:cs typeface="Calibri" panose="020F0502020204030204" pitchFamily="34" charset="0"/>
                        </a:rPr>
                        <a:t>Ηγεσία - Οργάνωση και διοίκηση της σχολικής μονάδας</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0901">
                <a:tc>
                  <a:txBody>
                    <a:bodyPr/>
                    <a:lstStyle/>
                    <a:p>
                      <a:pPr marL="0" lvl="0" indent="0">
                        <a:lnSpc>
                          <a:spcPct val="107000"/>
                        </a:lnSpc>
                        <a:spcAft>
                          <a:spcPts val="0"/>
                        </a:spcAft>
                        <a:buFont typeface="+mj-lt"/>
                        <a:buNone/>
                      </a:pPr>
                      <a:r>
                        <a:rPr lang="el-GR" sz="1100" b="1">
                          <a:effectLst/>
                          <a:latin typeface="Calibri" panose="020F0502020204030204" pitchFamily="34" charset="0"/>
                          <a:ea typeface="Calibri" panose="020F0502020204030204" pitchFamily="34" charset="0"/>
                          <a:cs typeface="Calibri" panose="020F0502020204030204" pitchFamily="34" charset="0"/>
                        </a:rPr>
                        <a:t>Σχολείο και κοινότητα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864">
                <a:tc>
                  <a:txBody>
                    <a:bodyPr/>
                    <a:lstStyle/>
                    <a:p>
                      <a:pPr marL="200660">
                        <a:lnSpc>
                          <a:spcPct val="107000"/>
                        </a:lnSpc>
                        <a:spcAft>
                          <a:spcPts val="0"/>
                        </a:spcAft>
                      </a:pPr>
                      <a:r>
                        <a:rPr lang="el-GR" sz="1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Θετικά σημεία</a:t>
                      </a:r>
                      <a:endParaRPr lang="el-G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209864">
                <a:tc>
                  <a:txBody>
                    <a:bodyPr/>
                    <a:lstStyle/>
                    <a:p>
                      <a:pPr marL="200660">
                        <a:lnSpc>
                          <a:spcPct val="107000"/>
                        </a:lnSpc>
                        <a:spcAft>
                          <a:spcPts val="0"/>
                        </a:spcAft>
                      </a:pPr>
                      <a:r>
                        <a:rPr lang="el-GR" sz="1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335748">
                <a:tc gridSpan="3">
                  <a:txBody>
                    <a:bodyPr/>
                    <a:lstStyle/>
                    <a:p>
                      <a:pPr algn="ct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Επαγγελματική ανάπτυξη των εκπαιδευτικών</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hMerge="1">
                  <a:tcPr/>
                </a:tc>
                <a:tc hMerge="1">
                  <a:tcPr/>
                </a:tc>
              </a:tr>
              <a:tr h="262461">
                <a:tc>
                  <a:txBody>
                    <a:bodyPr/>
                    <a:lstStyle/>
                    <a:p>
                      <a:pPr marL="0" lvl="0" indent="0">
                        <a:lnSpc>
                          <a:spcPct val="107000"/>
                        </a:lnSpc>
                        <a:spcAft>
                          <a:spcPts val="0"/>
                        </a:spcAft>
                        <a:buFont typeface="+mj-lt"/>
                        <a:buNone/>
                      </a:pPr>
                      <a:r>
                        <a:rPr lang="el-GR" sz="1100" b="1">
                          <a:effectLst/>
                          <a:latin typeface="Calibri" panose="020F0502020204030204" pitchFamily="34" charset="0"/>
                          <a:ea typeface="Calibri" panose="020F0502020204030204" pitchFamily="34" charset="0"/>
                          <a:cs typeface="Calibri" panose="020F0502020204030204" pitchFamily="34" charset="0"/>
                        </a:rPr>
                        <a:t>Συμμετοχή των εκπαιδευτικών σε επιμορφωτικές δράσεις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7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0286">
                <a:tc>
                  <a:txBody>
                    <a:bodyPr/>
                    <a:lstStyle/>
                    <a:p>
                      <a:pPr marL="0" lvl="0" indent="0">
                        <a:lnSpc>
                          <a:spcPct val="107000"/>
                        </a:lnSpc>
                        <a:spcAft>
                          <a:spcPts val="0"/>
                        </a:spcAft>
                        <a:buFont typeface="+mj-lt"/>
                        <a:buNone/>
                      </a:pPr>
                      <a:r>
                        <a:rPr lang="el-GR" sz="1100" b="1" dirty="0">
                          <a:effectLst/>
                          <a:latin typeface="Calibri" panose="020F0502020204030204" pitchFamily="34" charset="0"/>
                          <a:ea typeface="Calibri" panose="020F0502020204030204" pitchFamily="34" charset="0"/>
                          <a:cs typeface="Calibri" panose="020F0502020204030204" pitchFamily="34" charset="0"/>
                        </a:rPr>
                        <a:t>Συμμετοχή του προσωπικού σε εθνικά και ευρωπαϊκά προγράμματα</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700">
                          <a:effectLst/>
                          <a:latin typeface="Calibri" panose="020F0502020204030204" pitchFamily="34" charset="0"/>
                          <a:cs typeface="Calibri" panose="020F0502020204030204" pitchFamily="34" charset="0"/>
                        </a:rPr>
                        <a:t>.</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864">
                <a:tc>
                  <a:txBody>
                    <a:bodyPr/>
                    <a:lstStyle/>
                    <a:p>
                      <a:pPr marL="200660">
                        <a:lnSpc>
                          <a:spcPct val="107000"/>
                        </a:lnSpc>
                        <a:spcAft>
                          <a:spcPts val="0"/>
                        </a:spcAft>
                      </a:pPr>
                      <a:r>
                        <a:rPr lang="el-GR" sz="1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Θετικά σημεία</a:t>
                      </a:r>
                      <a:endParaRPr lang="el-G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209864">
                <a:tc>
                  <a:txBody>
                    <a:bodyPr/>
                    <a:lstStyle/>
                    <a:p>
                      <a:pPr marL="200660">
                        <a:lnSpc>
                          <a:spcPct val="107000"/>
                        </a:lnSpc>
                        <a:spcAft>
                          <a:spcPts val="0"/>
                        </a:spcAft>
                      </a:pPr>
                      <a:r>
                        <a:rPr lang="el-GR" sz="1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18103</Words>
  <Application>WPS Presentation</Application>
  <PresentationFormat>Ευρεία οθόνη</PresentationFormat>
  <Paragraphs>1614</Paragraphs>
  <Slides>28</Slides>
  <Notes>2</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28</vt:i4>
      </vt:variant>
    </vt:vector>
  </HeadingPairs>
  <TitlesOfParts>
    <vt:vector size="43" baseType="lpstr">
      <vt:lpstr>Arial</vt:lpstr>
      <vt:lpstr>SimSun</vt:lpstr>
      <vt:lpstr>Wingdings</vt:lpstr>
      <vt:lpstr>Calibri</vt:lpstr>
      <vt:lpstr>Calibri</vt:lpstr>
      <vt:lpstr>Times New Roman</vt:lpstr>
      <vt:lpstr>Myriad Pro</vt:lpstr>
      <vt:lpstr>Yu Gothic UI</vt:lpstr>
      <vt:lpstr>MyriadPro-Regular</vt:lpstr>
      <vt:lpstr>MyriadPro-Regular</vt:lpstr>
      <vt:lpstr>Microsoft YaHei</vt:lpstr>
      <vt:lpstr>Arial Unicode MS</vt:lpstr>
      <vt:lpstr>Calibri Light</vt:lpstr>
      <vt:lpstr>Segoe Print</vt:lpstr>
      <vt:lpstr>Θέμα του Office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Οι διαδικασίες της αξιολόγησης βήμα - βήμα </vt:lpstr>
      <vt:lpstr>1. Έκθεση εσωτερικής αξιολόγησης σχολείου σχ. έτος 2021-22</vt:lpstr>
      <vt:lpstr>Έκθεση εσωτερικής αξιολόγησης σχολείου</vt:lpstr>
      <vt:lpstr>2. Συλλογικός Προγραμματισμός</vt:lpstr>
      <vt:lpstr>PowerPoint 演示文稿</vt:lpstr>
      <vt:lpstr>Φόρμα Αποτύπωσης Σχεδίου Δράσης</vt:lpstr>
      <vt:lpstr>Φόρμα αποτύπωσης Σχεδίου Δράσης</vt:lpstr>
      <vt:lpstr>Ιούνιος 2022</vt:lpstr>
      <vt:lpstr>Έκθεση Εσωτερικής Αξιολόγησης</vt:lpstr>
      <vt:lpstr>Έκθεση Εσωτερικής Αξιολόγησης σχολείου</vt:lpstr>
      <vt:lpstr>4. Εξωτερική αξιολόγηση σχολικών μονάδων</vt:lpstr>
      <vt:lpstr>Α. Έκθεση Εξωτερικής Αξιολόγησης σχολείου από Σ.Ε.</vt:lpstr>
      <vt:lpstr>Β. Έκθεση Εξωτερικής Αξιολόγησης σχολείων Σ.Ε.</vt:lpstr>
      <vt:lpstr>PowerPoint 演示文稿</vt:lpstr>
      <vt:lpstr>PowerPoint 演示文稿</vt:lpstr>
      <vt:lpstr>PowerPoint 演示文稿</vt:lpstr>
      <vt:lpstr>PowerPoint 演示文稿</vt:lpstr>
      <vt:lpstr>Α.ΔΙ.Π.Π.Δ.Ε – Ι.Ε.Π.</vt:lpstr>
      <vt:lpstr>Τι αλλάζει;</vt:lpstr>
      <vt:lpstr>PowerPoint 演示文稿</vt:lpstr>
      <vt:lpstr>Ευχαριστούμε!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84</cp:revision>
  <cp:lastPrinted>2020-09-28T16:39:00Z</cp:lastPrinted>
  <dcterms:created xsi:type="dcterms:W3CDTF">2020-09-19T18:00:00Z</dcterms:created>
  <dcterms:modified xsi:type="dcterms:W3CDTF">2021-09-12T17:22:03Z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0x01010022AD7C3B2E77D843A6CC03B25C59265C</vt:lpwstr>
  </property>
  <property fmtid="{D5CDD505-2E9C-101B-9397-08002B2CF9AE}" pid="3" name="ICV">
    <vt:lpwstr>BF2E21851D9C4C97AA2D375E1BB564B2</vt:lpwstr>
  </property>
  <property fmtid="{D5CDD505-2E9C-101B-9397-08002B2CF9AE}" pid="4" name="KSOProductBuildVer">
    <vt:lpwstr>1033-11.2.0.10296</vt:lpwstr>
  </property>
</Properties>
</file>