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29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5143500" type="screen16x9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15A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82F245-D636-4601-8C12-E0B5691D5779}" type="datetimeFigureOut">
              <a:rPr lang="ko-KR" altLang="en-US"/>
              <a:pPr>
                <a:defRPr/>
              </a:pPr>
              <a:t>2020-10-14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9F0CDF-F21E-4633-ABA2-B27BCB61D3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883070-4A72-4603-B403-F602E42655F5}" type="datetimeFigureOut">
              <a:rPr lang="ko-KR" altLang="en-US"/>
              <a:pPr>
                <a:defRPr/>
              </a:pPr>
              <a:t>2020-10-14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39C33C-7401-4807-B88A-3B497E3E6D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>
          <a:xfrm>
            <a:off x="0" y="222250"/>
            <a:ext cx="250825" cy="1800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  <a:p>
            <a:pPr lvl="1"/>
            <a:r>
              <a:rPr lang="el-GR" altLang="ko-KR" dirty="0"/>
              <a:t>Δεύτερου επιπέδου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5838825" y="0"/>
            <a:ext cx="33051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5"/>
          <p:cNvSpPr/>
          <p:nvPr userDrawn="1"/>
        </p:nvSpPr>
        <p:spPr>
          <a:xfrm>
            <a:off x="1225550" y="1276350"/>
            <a:ext cx="3816350" cy="3311525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/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7" name="그림 개체 틀 6">
            <a:extLst>
              <a:ext uri="{FF2B5EF4-FFF2-40B4-BE49-F238E27FC236}"/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2303463" y="1851025"/>
            <a:ext cx="2232025" cy="2881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12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13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/>
          <p:cNvSpPr/>
          <p:nvPr userDrawn="1"/>
        </p:nvSpPr>
        <p:spPr>
          <a:xfrm>
            <a:off x="354013" y="1131888"/>
            <a:ext cx="2849562" cy="364966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4" name="Rounded Rectangle 16"/>
          <p:cNvSpPr/>
          <p:nvPr userDrawn="1"/>
        </p:nvSpPr>
        <p:spPr>
          <a:xfrm>
            <a:off x="531813" y="1347788"/>
            <a:ext cx="107950" cy="324008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Half Frame 17"/>
          <p:cNvSpPr/>
          <p:nvPr userDrawn="1"/>
        </p:nvSpPr>
        <p:spPr>
          <a:xfrm rot="5400000">
            <a:off x="2593182" y="1237456"/>
            <a:ext cx="501650" cy="503237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4859338" y="915988"/>
            <a:ext cx="3313112" cy="3311525"/>
            <a:chOff x="5112060" y="1203598"/>
            <a:chExt cx="3312368" cy="3312368"/>
          </a:xfrm>
        </p:grpSpPr>
        <p:sp>
          <p:nvSpPr>
            <p:cNvPr id="5" name="Oval 2"/>
            <p:cNvSpPr/>
            <p:nvPr userDrawn="1"/>
          </p:nvSpPr>
          <p:spPr>
            <a:xfrm>
              <a:off x="5183481" y="1275053"/>
              <a:ext cx="3169526" cy="316945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7" name="Parallelogram 1"/>
          <p:cNvSpPr/>
          <p:nvPr userDrawn="1"/>
        </p:nvSpPr>
        <p:spPr>
          <a:xfrm>
            <a:off x="0" y="0"/>
            <a:ext cx="4968875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65250"/>
            <a:ext cx="231616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  <a:p>
            <a:pPr lvl="1"/>
            <a:r>
              <a:rPr lang="el-GR" altLang="ko-KR" dirty="0"/>
              <a:t>Δεύτερου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146550"/>
            <a:ext cx="847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7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270033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D15A12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3651250"/>
            <a:ext cx="8921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550" y="1779588"/>
            <a:ext cx="7272338" cy="2305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Oval 1"/>
          <p:cNvSpPr/>
          <p:nvPr userDrawn="1"/>
        </p:nvSpPr>
        <p:spPr>
          <a:xfrm>
            <a:off x="1403350" y="996950"/>
            <a:ext cx="1584325" cy="15843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247775"/>
            <a:ext cx="950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TextBox 12"/>
          <p:cNvSpPr txBox="1"/>
          <p:nvPr userDrawn="1"/>
        </p:nvSpPr>
        <p:spPr>
          <a:xfrm>
            <a:off x="558800" y="1095375"/>
            <a:ext cx="569913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TextBox 13"/>
          <p:cNvSpPr txBox="1"/>
          <p:nvPr userDrawn="1"/>
        </p:nvSpPr>
        <p:spPr>
          <a:xfrm rot="10800000">
            <a:off x="1971675" y="3508375"/>
            <a:ext cx="56832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2562225" y="1095375"/>
            <a:ext cx="56832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Box 16"/>
          <p:cNvSpPr txBox="1"/>
          <p:nvPr userDrawn="1"/>
        </p:nvSpPr>
        <p:spPr>
          <a:xfrm rot="10800000">
            <a:off x="3973513" y="3508375"/>
            <a:ext cx="569912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Box 18"/>
          <p:cNvSpPr txBox="1"/>
          <p:nvPr userDrawn="1"/>
        </p:nvSpPr>
        <p:spPr>
          <a:xfrm>
            <a:off x="4564063" y="1095375"/>
            <a:ext cx="569912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TextBox 19"/>
          <p:cNvSpPr txBox="1"/>
          <p:nvPr userDrawn="1"/>
        </p:nvSpPr>
        <p:spPr>
          <a:xfrm rot="10800000">
            <a:off x="5976938" y="3508375"/>
            <a:ext cx="569912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TextBox 24"/>
          <p:cNvSpPr txBox="1"/>
          <p:nvPr userDrawn="1"/>
        </p:nvSpPr>
        <p:spPr>
          <a:xfrm>
            <a:off x="6567488" y="1095375"/>
            <a:ext cx="569912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TextBox 25"/>
          <p:cNvSpPr txBox="1"/>
          <p:nvPr userDrawn="1"/>
        </p:nvSpPr>
        <p:spPr>
          <a:xfrm rot="10800000">
            <a:off x="7980363" y="3508375"/>
            <a:ext cx="56832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9" name="Picture 2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146550"/>
            <a:ext cx="847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2"/>
          <p:cNvSpPr>
            <a:spLocks noGrp="1"/>
          </p:cNvSpPr>
          <p:nvPr>
            <p:ph type="pic" idx="19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20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2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21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22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85888"/>
            <a:ext cx="30607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6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9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1276350"/>
            <a:ext cx="25257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1276350"/>
            <a:ext cx="25273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altLang="ko-KR" noProof="0" dirty="0"/>
              <a:t>Κάντε κλικ στο εικονίδιο για να προσθέσετε μια εικόνα</a:t>
            </a:r>
            <a:endParaRPr lang="ko-KR" altLang="en-US" noProof="0" dirty="0"/>
          </a:p>
        </p:txBody>
      </p:sp>
      <p:sp>
        <p:nvSpPr>
          <p:cNvPr id="8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  <p:sp>
        <p:nvSpPr>
          <p:cNvPr id="9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l-GR" altLang="ko-K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88" y="306388"/>
            <a:ext cx="4319587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ΕΞ   ΑΠΟΣΤΑΣΕΩΣ ΕΚΠΑΙΔΕΥΣΗ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5" y="4071938"/>
            <a:ext cx="3600450" cy="504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ΛΑΜΙΑ, ΟΚΤΩΒΡΙΟΣ 2020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500063" y="3429000"/>
            <a:ext cx="3071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ΣΥΝΤΟΝΙΣΤΡΙΕΣ Π.Ε.60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2400" b="1" smtClean="0"/>
              <a:t>Επικοινωνία με μαθητές και γονείς</a:t>
            </a:r>
            <a:br>
              <a:rPr lang="el-GR" sz="2400" b="1" smtClean="0"/>
            </a:br>
            <a:r>
              <a:rPr lang="el-GR" sz="2400" b="1" smtClean="0"/>
              <a:t>εμψύχωση κι ενδυνάμωση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z="2000" dirty="0" smtClean="0"/>
              <a:t>Επικοινωνούμε με μαθητές και γονείς: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για </a:t>
            </a:r>
            <a:r>
              <a:rPr lang="el-GR" sz="2000" dirty="0" smtClean="0"/>
              <a:t>ενημέρωση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καθοδήγηση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εμψύχωση </a:t>
            </a:r>
            <a:endParaRPr lang="el-GR" sz="20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z="2000" dirty="0" smtClean="0"/>
              <a:t>Αξιοποιώντας </a:t>
            </a:r>
            <a:r>
              <a:rPr lang="el-GR" sz="2000" dirty="0" smtClean="0"/>
              <a:t>τα διαθέσιμα μέσα και δίνοντας έμφαση </a:t>
            </a:r>
            <a:endParaRPr lang="el-GR" sz="20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z="2000" b="1" dirty="0" smtClean="0"/>
              <a:t>στη </a:t>
            </a:r>
            <a:r>
              <a:rPr lang="el-GR" sz="2000" b="1" dirty="0" smtClean="0"/>
              <a:t>συνέπεια και  </a:t>
            </a:r>
            <a:r>
              <a:rPr lang="el-GR" sz="2000" b="1" dirty="0" smtClean="0"/>
              <a:t>στη </a:t>
            </a:r>
            <a:r>
              <a:rPr lang="el-GR" sz="2000" b="1" dirty="0" smtClean="0"/>
              <a:t>σταθερότητα.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l-GR" sz="2000" b="1" dirty="0" smtClean="0"/>
          </a:p>
        </p:txBody>
      </p:sp>
      <p:pic>
        <p:nvPicPr>
          <p:cNvPr id="7782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95263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3200" dirty="0" smtClean="0"/>
              <a:t>Τι σημαίνει </a:t>
            </a:r>
            <a:br>
              <a:rPr lang="el-GR" sz="3200" dirty="0" smtClean="0"/>
            </a:br>
            <a:r>
              <a:rPr lang="el-GR" sz="3200" b="1" dirty="0" smtClean="0"/>
              <a:t>εκπαιδευτικό σενάριο;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2400" b="1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2400" b="1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400" i="1" dirty="0" smtClean="0">
                <a:solidFill>
                  <a:srgbClr val="CC0099"/>
                </a:solidFill>
              </a:rPr>
              <a:t>Το εκπαιδευτικό σενάριο είναι το </a:t>
            </a:r>
            <a:r>
              <a:rPr lang="el-GR" sz="2400" b="1" i="1" u="sng" dirty="0" smtClean="0">
                <a:solidFill>
                  <a:srgbClr val="CC0099"/>
                </a:solidFill>
              </a:rPr>
              <a:t>περίγραμμα μιας σειράς </a:t>
            </a:r>
            <a:endParaRPr lang="en-US" sz="2400" b="1" i="1" u="sng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400" b="1" i="1" u="sng" dirty="0" smtClean="0">
                <a:solidFill>
                  <a:srgbClr val="CC0099"/>
                </a:solidFill>
              </a:rPr>
              <a:t>εκπαιδευτικών δράσεων</a:t>
            </a:r>
            <a:r>
              <a:rPr lang="el-GR" sz="2400" i="1" dirty="0" smtClean="0">
                <a:solidFill>
                  <a:srgbClr val="CC0099"/>
                </a:solidFill>
              </a:rPr>
              <a:t>,</a:t>
            </a:r>
            <a:r>
              <a:rPr lang="el-GR" sz="2400" i="1" u="sng" dirty="0" smtClean="0">
                <a:solidFill>
                  <a:srgbClr val="CC0099"/>
                </a:solidFill>
              </a:rPr>
              <a:t> </a:t>
            </a:r>
            <a:r>
              <a:rPr lang="el-GR" sz="2400" b="1" i="1" u="sng" dirty="0" smtClean="0">
                <a:solidFill>
                  <a:srgbClr val="CC0099"/>
                </a:solidFill>
              </a:rPr>
              <a:t>έχει </a:t>
            </a:r>
            <a:r>
              <a:rPr lang="el-GR" sz="2400" i="1" dirty="0" smtClean="0">
                <a:solidFill>
                  <a:srgbClr val="CC0099"/>
                </a:solidFill>
              </a:rPr>
              <a:t>συγκεκριμένη </a:t>
            </a:r>
            <a:r>
              <a:rPr lang="el-GR" sz="2400" b="1" i="1" u="sng" dirty="0" smtClean="0">
                <a:solidFill>
                  <a:srgbClr val="CC0099"/>
                </a:solidFill>
              </a:rPr>
              <a:t>δομή</a:t>
            </a:r>
            <a:r>
              <a:rPr lang="el-GR" sz="2400" i="1" dirty="0" smtClean="0">
                <a:solidFill>
                  <a:srgbClr val="CC0099"/>
                </a:solidFill>
              </a:rPr>
              <a:t>, </a:t>
            </a:r>
            <a:endParaRPr lang="el-GR" sz="2400" i="1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400" b="1" i="1" dirty="0" smtClean="0">
                <a:solidFill>
                  <a:srgbClr val="CC0099"/>
                </a:solidFill>
              </a:rPr>
              <a:t>αξιοποιεί </a:t>
            </a:r>
            <a:r>
              <a:rPr lang="el-GR" sz="2400" b="1" i="1" dirty="0" smtClean="0">
                <a:solidFill>
                  <a:srgbClr val="CC0099"/>
                </a:solidFill>
              </a:rPr>
              <a:t>μαθησιακά εργαλεία</a:t>
            </a:r>
            <a:r>
              <a:rPr lang="el-GR" sz="2400" i="1" dirty="0" smtClean="0">
                <a:solidFill>
                  <a:srgbClr val="CC0099"/>
                </a:solidFill>
              </a:rPr>
              <a:t> και </a:t>
            </a:r>
            <a:r>
              <a:rPr lang="el-GR" sz="2400" b="1" i="1" dirty="0" smtClean="0">
                <a:solidFill>
                  <a:srgbClr val="CC0099"/>
                </a:solidFill>
              </a:rPr>
              <a:t>εστιάζει </a:t>
            </a:r>
            <a:r>
              <a:rPr lang="el-GR" sz="2400" i="1" dirty="0" smtClean="0">
                <a:solidFill>
                  <a:srgbClr val="CC0099"/>
                </a:solidFill>
              </a:rPr>
              <a:t>με </a:t>
            </a:r>
            <a:endParaRPr lang="el-GR" sz="2400" i="1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400" i="1" dirty="0" smtClean="0">
                <a:solidFill>
                  <a:srgbClr val="CC0099"/>
                </a:solidFill>
              </a:rPr>
              <a:t>συστηματικό </a:t>
            </a:r>
            <a:r>
              <a:rPr lang="el-GR" sz="2400" i="1" dirty="0" smtClean="0">
                <a:solidFill>
                  <a:srgbClr val="CC0099"/>
                </a:solidFill>
              </a:rPr>
              <a:t>τρόπο </a:t>
            </a:r>
            <a:endParaRPr lang="en-US" sz="2400" i="1" dirty="0" smtClean="0">
              <a:solidFill>
                <a:srgbClr val="CC0099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400" b="1" i="1" dirty="0" smtClean="0">
                <a:solidFill>
                  <a:srgbClr val="CC0099"/>
                </a:solidFill>
              </a:rPr>
              <a:t>σε ένα ή περισσότερα γνωστικά αντικείμενα.</a:t>
            </a:r>
          </a:p>
          <a:p>
            <a:pPr algn="ctr"/>
            <a:endParaRPr lang="el-GR" sz="2400" b="1" i="1" dirty="0" smtClean="0">
              <a:solidFill>
                <a:srgbClr val="CC0099"/>
              </a:solidFill>
            </a:endParaRPr>
          </a:p>
        </p:txBody>
      </p:sp>
      <p:pic>
        <p:nvPicPr>
          <p:cNvPr id="6758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8288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4156075"/>
            <a:ext cx="720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2000" b="1" dirty="0" smtClean="0"/>
              <a:t>Ένα σενάριο σχεδιασμένο ειδικά για </a:t>
            </a:r>
            <a:r>
              <a:rPr lang="el-GR" sz="2000" b="1" dirty="0" err="1" smtClean="0"/>
              <a:t>ΕξΑΕ</a:t>
            </a:r>
            <a:r>
              <a:rPr lang="el-GR" sz="2000" b="1" dirty="0" smtClean="0"/>
              <a:t> σε συνδυασμό</a:t>
            </a:r>
            <a:br>
              <a:rPr lang="el-GR" sz="2000" b="1" dirty="0" smtClean="0"/>
            </a:br>
            <a:r>
              <a:rPr lang="el-GR" sz="2000" b="1" dirty="0" smtClean="0"/>
              <a:t> σύγχρονης και ασύγχρονης </a:t>
            </a:r>
            <a:r>
              <a:rPr lang="el-GR" sz="2000" b="1" dirty="0" err="1" smtClean="0"/>
              <a:t>τηλε</a:t>
            </a:r>
            <a:r>
              <a:rPr lang="el-GR" sz="2000" b="1" dirty="0" smtClean="0"/>
              <a:t>-εκπαίδευσης</a:t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ΕΝΔΕΙΚΤΙΚΗ </a:t>
            </a:r>
            <a:r>
              <a:rPr lang="el-GR" sz="2000" b="1" dirty="0" smtClean="0"/>
              <a:t>ΔΟΜΗ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8313" y="1203325"/>
            <a:ext cx="4038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Τίτλος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Σκοπός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Εμπλεκόμενα επιστημονικά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πεδία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Σύνδεση με τα Π.Σ.</a:t>
            </a:r>
          </a:p>
          <a:p>
            <a:endParaRPr lang="el-GR" sz="2800" smtClean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200150"/>
            <a:ext cx="4038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l-GR" sz="1800" smtClean="0"/>
          </a:p>
          <a:p>
            <a:pPr eaLnBrk="1" hangingPunct="1">
              <a:buFont typeface="Wingdings" pitchFamily="2" charset="2"/>
              <a:buChar char="Ø"/>
            </a:pPr>
            <a:endParaRPr lang="el-GR" sz="1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1800" smtClean="0"/>
              <a:t>Ηλικιακή ομάδα στην οποία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      απευθύνεται </a:t>
            </a:r>
          </a:p>
          <a:p>
            <a:pPr eaLnBrk="1" hangingPunct="1">
              <a:buFont typeface="Wingdings" pitchFamily="2" charset="2"/>
              <a:buNone/>
            </a:pPr>
            <a:endParaRPr lang="el-GR" sz="1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1800" smtClean="0"/>
              <a:t>Διάρκεια </a:t>
            </a:r>
          </a:p>
          <a:p>
            <a:pPr eaLnBrk="1" hangingPunct="1">
              <a:buFont typeface="Wingdings" pitchFamily="2" charset="2"/>
              <a:buNone/>
            </a:pPr>
            <a:endParaRPr lang="el-GR" sz="1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1800" smtClean="0"/>
              <a:t>Οργάνωση της διδακτικής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      διαδικασίας: επιλογή εργαλείων</a:t>
            </a:r>
          </a:p>
          <a:p>
            <a:pPr eaLnBrk="1" hangingPunct="1"/>
            <a:endParaRPr lang="el-GR" sz="1800" smtClean="0"/>
          </a:p>
          <a:p>
            <a:endParaRPr lang="el-GR" sz="2800" smtClean="0"/>
          </a:p>
        </p:txBody>
      </p:sp>
      <p:pic>
        <p:nvPicPr>
          <p:cNvPr id="68615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84188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156075"/>
            <a:ext cx="720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2000" b="1" dirty="0" smtClean="0"/>
              <a:t>Ένα σενάριο σχεδιασμένο ειδικά για </a:t>
            </a:r>
            <a:r>
              <a:rPr lang="el-GR" sz="2000" b="1" dirty="0" err="1" smtClean="0"/>
              <a:t>ΕξΑΕ</a:t>
            </a:r>
            <a:r>
              <a:rPr lang="el-GR" sz="2000" b="1" dirty="0" smtClean="0"/>
              <a:t> σε συνδυασμό</a:t>
            </a:r>
            <a:br>
              <a:rPr lang="el-GR" sz="2000" b="1" dirty="0" smtClean="0"/>
            </a:br>
            <a:r>
              <a:rPr lang="el-GR" sz="2000" b="1" dirty="0" smtClean="0"/>
              <a:t> σύγχρονης και ασύγχρονης </a:t>
            </a:r>
            <a:r>
              <a:rPr lang="el-GR" sz="2000" b="1" dirty="0" err="1" smtClean="0"/>
              <a:t>τηλε</a:t>
            </a:r>
            <a:r>
              <a:rPr lang="el-GR" sz="2000" b="1" dirty="0" smtClean="0"/>
              <a:t>-εκπαίδευσης</a:t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ΕΝΔΕΙΚΤΙΚΗ </a:t>
            </a:r>
            <a:r>
              <a:rPr lang="el-GR" sz="2000" b="1" dirty="0" smtClean="0"/>
              <a:t>ΔΟΜΗ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00150"/>
            <a:ext cx="4038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Στόχοι </a:t>
            </a:r>
            <a:r>
              <a:rPr lang="el-GR" sz="2000" dirty="0" smtClean="0"/>
              <a:t>(Προσδοκώμενα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 smtClean="0"/>
              <a:t>     μαθησιακά αποτελέσματα)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Διδακτική μεθοδολογία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Διδακτική πορεία: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 smtClean="0"/>
              <a:t>χ</a:t>
            </a:r>
            <a:r>
              <a:rPr lang="el-GR" sz="2000" dirty="0" smtClean="0"/>
              <a:t>ρονοδιάγραμμα </a:t>
            </a:r>
            <a:r>
              <a:rPr lang="el-GR" sz="2000" dirty="0" smtClean="0"/>
              <a:t>σύγχρονης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 smtClean="0"/>
              <a:t>και ασύγχρονης επικοινωνίας</a:t>
            </a:r>
          </a:p>
          <a:p>
            <a:endParaRPr lang="el-GR" sz="2000" dirty="0" smtClean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200150"/>
            <a:ext cx="4038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l-G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Εκπαιδευτικό </a:t>
            </a:r>
            <a:r>
              <a:rPr lang="el-GR" sz="2000" b="1" dirty="0" smtClean="0"/>
              <a:t>υλικό:</a:t>
            </a:r>
            <a:r>
              <a:rPr lang="el-GR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 smtClean="0"/>
              <a:t>     δραστηριότητες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Τηλεδιασκέψεις: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 smtClean="0"/>
              <a:t>     δραστηριότητες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Επέκταση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000" b="1" dirty="0" smtClean="0"/>
              <a:t>Βιβλιογραφικές αναφορές</a:t>
            </a:r>
          </a:p>
        </p:txBody>
      </p:sp>
      <p:pic>
        <p:nvPicPr>
          <p:cNvPr id="70663" name="Picture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74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3600" b="1" smtClean="0"/>
              <a:t>ΣΤΟΧΟΘΕΣΙΑ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dirty="0" smtClean="0"/>
          </a:p>
          <a:p>
            <a:pPr algn="ctr" eaLnBrk="1" hangingPunct="1">
              <a:buFont typeface="Arial" charset="0"/>
              <a:buNone/>
            </a:pPr>
            <a:r>
              <a:rPr lang="el-GR" sz="2800" b="1" dirty="0" smtClean="0"/>
              <a:t>Τίθενται οι εκπαιδευτικοί στόχοι συμβατοί </a:t>
            </a:r>
          </a:p>
          <a:p>
            <a:pPr algn="ctr" eaLnBrk="1" hangingPunct="1">
              <a:buFont typeface="Arial" charset="0"/>
              <a:buNone/>
            </a:pPr>
            <a:r>
              <a:rPr lang="el-GR" sz="2800" b="1" dirty="0" smtClean="0"/>
              <a:t>με </a:t>
            </a:r>
            <a:r>
              <a:rPr lang="el-GR" sz="2800" b="1" dirty="0" smtClean="0"/>
              <a:t>ΑΠΣ- </a:t>
            </a:r>
            <a:r>
              <a:rPr lang="el-GR" sz="2800" b="1" dirty="0" smtClean="0"/>
              <a:t>ΔΕΠΠΣ</a:t>
            </a:r>
          </a:p>
          <a:p>
            <a:endParaRPr lang="el-GR" sz="2800" b="1" dirty="0" smtClean="0"/>
          </a:p>
        </p:txBody>
      </p:sp>
      <p:pic>
        <p:nvPicPr>
          <p:cNvPr id="7270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11613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84638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156075"/>
            <a:ext cx="720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1800" b="1" smtClean="0"/>
              <a:t>Αναζήτηση, επιλογή των κατάλληλων</a:t>
            </a:r>
            <a:br>
              <a:rPr lang="el-GR" sz="1800" b="1" smtClean="0"/>
            </a:br>
            <a:r>
              <a:rPr lang="el-GR" sz="1800" b="1" smtClean="0"/>
              <a:t>πηγών και διαμόρφωση ή</a:t>
            </a:r>
            <a:br>
              <a:rPr lang="el-GR" sz="1800" b="1" smtClean="0"/>
            </a:br>
            <a:r>
              <a:rPr lang="el-GR" sz="1800" b="1" smtClean="0"/>
              <a:t>μετασχηματισμός εκπαιδευτικού</a:t>
            </a:r>
            <a:br>
              <a:rPr lang="el-GR" sz="1800" b="1" smtClean="0"/>
            </a:br>
            <a:r>
              <a:rPr lang="el-GR" sz="1800" b="1" smtClean="0"/>
              <a:t>υλικού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03325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Γίνεται αναζήτηση  ψηφιακών πόρων με</a:t>
            </a:r>
            <a:r>
              <a:rPr lang="en-US" sz="2000" smtClean="0"/>
              <a:t> </a:t>
            </a:r>
            <a:r>
              <a:rPr lang="el-GR" sz="2000" smtClean="0"/>
              <a:t>ανοιχτές άδειες χρήσης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Γίνεται επιλογή των κατάλληλων πηγών εφόσον έχουμε διερευνήσει</a:t>
            </a:r>
            <a:r>
              <a:rPr lang="en-US" sz="2000" smtClean="0"/>
              <a:t> </a:t>
            </a:r>
            <a:r>
              <a:rPr lang="el-GR" sz="2000" smtClean="0"/>
              <a:t>τα πνευματικά δικαιώματά τους</a:t>
            </a:r>
          </a:p>
          <a:p>
            <a:pPr eaLnBrk="1" hangingPunct="1">
              <a:buFont typeface="Wingdings" pitchFamily="2" charset="2"/>
              <a:buNone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Γίνεται διαμόρφωση ή μετασχηματισμός του εκπαιδευτικού υλικού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για το γνωστικό μας αντικείμενο</a:t>
            </a:r>
          </a:p>
        </p:txBody>
      </p:sp>
      <p:pic>
        <p:nvPicPr>
          <p:cNvPr id="73732" name="Picture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81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3600" b="1" dirty="0" smtClean="0"/>
              <a:t>Αξιολόγηση και Ανατροφοδότηση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l-GR" sz="2200" dirty="0" smtClean="0"/>
          </a:p>
          <a:p>
            <a:pPr eaLnBrk="1" hangingPunct="1">
              <a:buFont typeface="Wingdings" pitchFamily="2" charset="2"/>
              <a:buChar char="v"/>
            </a:pPr>
            <a:endParaRPr lang="el-GR" sz="22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l-GR" sz="2200" dirty="0" smtClean="0"/>
              <a:t>Σχεδιάζουμε προσεκτικά ευκαιρίες </a:t>
            </a:r>
            <a:r>
              <a:rPr lang="el-GR" sz="2200" dirty="0" err="1" smtClean="0"/>
              <a:t>αυτοαξιολόγησης</a:t>
            </a:r>
            <a:r>
              <a:rPr lang="el-GR" sz="22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200" dirty="0" smtClean="0"/>
              <a:t>    και ανατροφοδότησης</a:t>
            </a:r>
          </a:p>
          <a:p>
            <a:pPr eaLnBrk="1" hangingPunct="1">
              <a:buFont typeface="Wingdings" pitchFamily="2" charset="2"/>
              <a:buNone/>
            </a:pPr>
            <a:endParaRPr lang="el-GR" sz="22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l-GR" sz="2200" dirty="0" smtClean="0"/>
              <a:t>Διαμορφώνουμε τη διαδικασία ανατροφοδότησης ανάλογα με το είδος των </a:t>
            </a:r>
            <a:r>
              <a:rPr lang="el-GR" sz="2200" dirty="0" smtClean="0"/>
              <a:t>δραστηριοτήτων, </a:t>
            </a:r>
            <a:r>
              <a:rPr lang="el-GR" sz="2200" dirty="0" smtClean="0"/>
              <a:t>αλλά και των εργαλείων που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200" dirty="0" smtClean="0"/>
              <a:t>    είναι διαθέσιμα.</a:t>
            </a:r>
          </a:p>
          <a:p>
            <a:endParaRPr lang="el-GR" sz="2200" dirty="0" smtClean="0"/>
          </a:p>
        </p:txBody>
      </p:sp>
      <p:pic>
        <p:nvPicPr>
          <p:cNvPr id="74756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4227513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4000" b="1" smtClean="0"/>
              <a:t>Χρονοδιάγραμμα και πρόγραμμα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03325"/>
            <a:ext cx="8229600" cy="339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 smtClean="0"/>
              <a:t>Η διαχείριση του χρόνου είναι σημαντική και αφορά: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/>
              <a:t> στο </a:t>
            </a:r>
            <a:r>
              <a:rPr lang="el-GR" sz="2000" dirty="0" smtClean="0"/>
              <a:t>χρονοδιάγραμμα, δηλαδή, </a:t>
            </a:r>
            <a:r>
              <a:rPr lang="el-GR" sz="2000" dirty="0" smtClean="0"/>
              <a:t>προσδιορίζουμε πόσο χρόνο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 smtClean="0"/>
              <a:t>      έχουν στη διάθεσή τους για τη μελέτη του υλικού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/>
              <a:t> στον προσδιορισμό του χρόνου που χρειάζεται κάθε δραστηριότητα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dirty="0" smtClean="0"/>
              <a:t>στη σαφή διαμόρφωση του </a:t>
            </a:r>
            <a:r>
              <a:rPr lang="el-GR" sz="2000" dirty="0" smtClean="0"/>
              <a:t>προγράμματος </a:t>
            </a:r>
            <a:r>
              <a:rPr lang="el-GR" sz="2000" dirty="0" smtClean="0"/>
              <a:t>για τη σύγχρονη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 smtClean="0"/>
              <a:t>     και την ασύγχρονη επικοινωνία</a:t>
            </a:r>
          </a:p>
        </p:txBody>
      </p:sp>
      <p:pic>
        <p:nvPicPr>
          <p:cNvPr id="7578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392613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392613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 sz="2400" b="1" smtClean="0"/>
              <a:t>Επιλογή πλατφόρμας και</a:t>
            </a:r>
            <a:br>
              <a:rPr lang="el-GR" sz="2400" b="1" smtClean="0"/>
            </a:br>
            <a:r>
              <a:rPr lang="el-GR" sz="2400" b="1" smtClean="0"/>
              <a:t>διαμόρφωση πλαισίου σύγχρονης και </a:t>
            </a:r>
            <a:br>
              <a:rPr lang="el-GR" sz="2400" b="1" smtClean="0"/>
            </a:br>
            <a:r>
              <a:rPr lang="el-GR" sz="2400" b="1" smtClean="0"/>
              <a:t>ασύγχρονης εκπαίδευσης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563688"/>
            <a:ext cx="7931150" cy="3030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Επιλέγουμε την πλατφόρμα που θα αξιοποιήσουμε σύμφωνα με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τον τρόπο επικοινωνίας που συμφωνεί με τους εκπαιδευτικούς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μας στόχους 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Διαμορφώνουμε το πλαίσιο σύγχρονης και ασύγχρονης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εκπαίδευσης</a:t>
            </a:r>
          </a:p>
          <a:p>
            <a:endParaRPr lang="el-GR" sz="2000" smtClean="0"/>
          </a:p>
        </p:txBody>
      </p:sp>
      <p:pic>
        <p:nvPicPr>
          <p:cNvPr id="76804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9725"/>
            <a:ext cx="720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084638"/>
            <a:ext cx="7207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301</Words>
  <Application>Microsoft Office PowerPoint</Application>
  <PresentationFormat>Προβολή στην οθόνη (16:9)</PresentationFormat>
  <Paragraphs>98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Διαφάνεια 1</vt:lpstr>
      <vt:lpstr>Τι σημαίνει  εκπαιδευτικό σενάριο;</vt:lpstr>
      <vt:lpstr>Ένα σενάριο σχεδιασμένο ειδικά για ΕξΑΕ σε συνδυασμό  σύγχρονης και ασύγχρονης τηλε-εκπαίδευσης  ΕΝΔΕΙΚΤΙΚΗ ΔΟΜΗ</vt:lpstr>
      <vt:lpstr>Ένα σενάριο σχεδιασμένο ειδικά για ΕξΑΕ σε συνδυασμό  σύγχρονης και ασύγχρονης τηλε-εκπαίδευσης  ΕΝΔΕΙΚΤΙΚΗ ΔΟΜΗ</vt:lpstr>
      <vt:lpstr>ΣΤΟΧΟΘΕΣΙΑ</vt:lpstr>
      <vt:lpstr>Αναζήτηση, επιλογή των κατάλληλων πηγών και διαμόρφωση ή μετασχηματισμός εκπαιδευτικού υλικού</vt:lpstr>
      <vt:lpstr>Αξιολόγηση και Ανατροφοδότηση</vt:lpstr>
      <vt:lpstr>Χρονοδιάγραμμα και πρόγραμμα</vt:lpstr>
      <vt:lpstr>Επιλογή πλατφόρμας και διαμόρφωση πλαισίου σύγχρονης και  ασύγχρονης εκπαίδευσης</vt:lpstr>
      <vt:lpstr>Επικοινωνία με μαθητές και γονείς εμψύχωση κι ενδυνάμωση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hp</cp:lastModifiedBy>
  <cp:revision>148</cp:revision>
  <dcterms:created xsi:type="dcterms:W3CDTF">2016-12-05T23:26:54Z</dcterms:created>
  <dcterms:modified xsi:type="dcterms:W3CDTF">2020-10-14T06:13:45Z</dcterms:modified>
</cp:coreProperties>
</file>