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5"/>
  </p:notesMasterIdLst>
  <p:handoutMasterIdLst>
    <p:handoutMasterId r:id="rId16"/>
  </p:handoutMasterIdLst>
  <p:sldIdLst>
    <p:sldId id="295" r:id="rId4"/>
    <p:sldId id="316" r:id="rId5"/>
    <p:sldId id="317" r:id="rId6"/>
    <p:sldId id="318" r:id="rId7"/>
    <p:sldId id="319" r:id="rId8"/>
    <p:sldId id="320" r:id="rId9"/>
    <p:sldId id="321" r:id="rId10"/>
    <p:sldId id="322" r:id="rId11"/>
    <p:sldId id="323" r:id="rId12"/>
    <p:sldId id="324" r:id="rId13"/>
    <p:sldId id="325" r:id="rId14"/>
  </p:sldIdLst>
  <p:sldSz cx="9144000" cy="5143500" type="screen16x9"/>
  <p:notesSz cx="6858000" cy="9144000"/>
  <p:defaultTextStyle>
    <a:defPPr>
      <a:defRPr lang="ko-KR"/>
    </a:defPPr>
    <a:lvl1pPr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00"/>
    <a:srgbClr val="CC3399"/>
    <a:srgbClr val="D15A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2" y="-78"/>
      </p:cViewPr>
      <p:guideLst>
        <p:guide orient="horz" pos="1620"/>
        <p:guide pos="2880"/>
      </p:guideLst>
    </p:cSldViewPr>
  </p:slideViewPr>
  <p:notesTextViewPr>
    <p:cViewPr>
      <p:scale>
        <a:sx n="1" d="1"/>
        <a:sy n="1" d="1"/>
      </p:scale>
      <p:origin x="0" y="0"/>
    </p:cViewPr>
  </p:notesTextViewPr>
  <p:notesViewPr>
    <p:cSldViewPr>
      <p:cViewPr varScale="1">
        <p:scale>
          <a:sx n="83" d="100"/>
          <a:sy n="83" d="100"/>
        </p:scale>
        <p:origin x="474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3" name="날짜 개체 틀 2">
            <a:extLst>
              <a:ext uri="{FF2B5EF4-FFF2-40B4-BE49-F238E27FC236}"/>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latinLnBrk="1">
              <a:spcBef>
                <a:spcPts val="0"/>
              </a:spcBef>
              <a:spcAft>
                <a:spcPts val="0"/>
              </a:spcAft>
              <a:defRPr sz="1200">
                <a:latin typeface="+mn-lt"/>
                <a:ea typeface="+mn-ea"/>
                <a:cs typeface="+mn-cs"/>
              </a:defRPr>
            </a:lvl1pPr>
          </a:lstStyle>
          <a:p>
            <a:pPr>
              <a:defRPr/>
            </a:pPr>
            <a:fld id="{AF69DBDB-B178-45C9-A82D-50CEC2F01B71}" type="datetimeFigureOut">
              <a:rPr lang="ko-KR" altLang="en-US"/>
              <a:pPr>
                <a:defRPr/>
              </a:pPr>
              <a:t>2020-10-14</a:t>
            </a:fld>
            <a:endParaRPr lang="ko-KR" altLang="en-US"/>
          </a:p>
        </p:txBody>
      </p:sp>
      <p:sp>
        <p:nvSpPr>
          <p:cNvPr id="4" name="바닥글 개체 틀 3">
            <a:extLst>
              <a:ext uri="{FF2B5EF4-FFF2-40B4-BE49-F238E27FC236}"/>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5" name="슬라이드 번호 개체 틀 4">
            <a:extLst>
              <a:ext uri="{FF2B5EF4-FFF2-40B4-BE49-F238E27FC236}"/>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latinLnBrk="1">
              <a:spcBef>
                <a:spcPts val="0"/>
              </a:spcBef>
              <a:spcAft>
                <a:spcPts val="0"/>
              </a:spcAft>
              <a:defRPr sz="1200">
                <a:latin typeface="+mn-lt"/>
                <a:ea typeface="+mn-ea"/>
                <a:cs typeface="+mn-cs"/>
              </a:defRPr>
            </a:lvl1pPr>
          </a:lstStyle>
          <a:p>
            <a:pPr>
              <a:defRPr/>
            </a:pPr>
            <a:fld id="{893942D4-B873-422F-8FCD-F2B469FE57B6}"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latinLnBrk="1">
              <a:spcBef>
                <a:spcPts val="0"/>
              </a:spcBef>
              <a:spcAft>
                <a:spcPts val="0"/>
              </a:spcAft>
              <a:defRPr sz="1200">
                <a:latin typeface="+mn-lt"/>
                <a:ea typeface="+mn-ea"/>
                <a:cs typeface="+mn-cs"/>
              </a:defRPr>
            </a:lvl1pPr>
          </a:lstStyle>
          <a:p>
            <a:pPr>
              <a:defRPr/>
            </a:pPr>
            <a:fld id="{A511BD1E-CC17-425D-8867-94D4147779BF}" type="datetimeFigureOut">
              <a:rPr lang="ko-KR" altLang="en-US"/>
              <a:pPr>
                <a:defRPr/>
              </a:pPr>
              <a:t>2020-10-14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noProof="0"/>
              <a:t>마스터 텍스트 스타일 편집</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latinLnBrk="1">
              <a:spcBef>
                <a:spcPts val="0"/>
              </a:spcBef>
              <a:spcAft>
                <a:spcPts val="0"/>
              </a:spcAft>
              <a:defRPr sz="1200">
                <a:latin typeface="+mn-lt"/>
                <a:ea typeface="+mn-ea"/>
                <a:cs typeface="+mn-cs"/>
              </a:defRPr>
            </a:lvl1pPr>
          </a:lstStyle>
          <a:p>
            <a:pPr>
              <a:defRPr/>
            </a:pPr>
            <a:fld id="{558DA7B1-0936-44BC-AA14-4279618F9391}"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
          <p:cNvSpPr/>
          <p:nvPr userDrawn="1"/>
        </p:nvSpPr>
        <p:spPr>
          <a:xfrm>
            <a:off x="0" y="222250"/>
            <a:ext cx="250825" cy="1800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0" name="Text Placeholder 9"/>
          <p:cNvSpPr>
            <a:spLocks noGrp="1"/>
          </p:cNvSpPr>
          <p:nvPr>
            <p:ph type="body" sz="quarter" idx="10"/>
          </p:nvPr>
        </p:nvSpPr>
        <p:spPr>
          <a:xfrm>
            <a:off x="395684" y="306962"/>
            <a:ext cx="3600400" cy="1152128"/>
          </a:xfrm>
          <a:prstGeom prst="rect">
            <a:avLst/>
          </a:prstGeom>
        </p:spPr>
        <p:txBody>
          <a:bodyPr anchor="ctr"/>
          <a:lstStyle>
            <a:lvl1pPr marL="0" indent="0" algn="l">
              <a:lnSpc>
                <a:spcPct val="100000"/>
              </a:lnSpc>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11" name="Text Placeholder 9"/>
          <p:cNvSpPr>
            <a:spLocks noGrp="1"/>
          </p:cNvSpPr>
          <p:nvPr>
            <p:ph type="body" sz="quarter" idx="11"/>
          </p:nvPr>
        </p:nvSpPr>
        <p:spPr>
          <a:xfrm>
            <a:off x="395536" y="1425182"/>
            <a:ext cx="3600400" cy="504056"/>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a:p>
            <a:pPr lvl="1"/>
            <a:r>
              <a:rPr lang="el-GR" altLang="ko-KR" dirty="0"/>
              <a:t>Δεύτερου επιπέδου</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305644" y="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6" name="Picture Placeholder 2"/>
          <p:cNvSpPr>
            <a:spLocks noGrp="1"/>
          </p:cNvSpPr>
          <p:nvPr>
            <p:ph type="pic" idx="10"/>
          </p:nvPr>
        </p:nvSpPr>
        <p:spPr>
          <a:xfrm>
            <a:off x="3305644" y="174375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8" name="Picture Placeholder 2"/>
          <p:cNvSpPr>
            <a:spLocks noGrp="1"/>
          </p:cNvSpPr>
          <p:nvPr>
            <p:ph type="pic" idx="11"/>
          </p:nvPr>
        </p:nvSpPr>
        <p:spPr>
          <a:xfrm>
            <a:off x="3305644" y="348750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0" y="0"/>
            <a:ext cx="9144000" cy="249974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
          <p:cNvSpPr/>
          <p:nvPr userDrawn="1"/>
        </p:nvSpPr>
        <p:spPr>
          <a:xfrm>
            <a:off x="5838825" y="0"/>
            <a:ext cx="3305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8" name="Picture Placeholder 2"/>
          <p:cNvSpPr>
            <a:spLocks noGrp="1"/>
          </p:cNvSpPr>
          <p:nvPr>
            <p:ph type="pic" idx="1"/>
          </p:nvPr>
        </p:nvSpPr>
        <p:spPr>
          <a:xfrm>
            <a:off x="3305644" y="0"/>
            <a:ext cx="253271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ame 5"/>
          <p:cNvSpPr/>
          <p:nvPr userDrawn="1"/>
        </p:nvSpPr>
        <p:spPr>
          <a:xfrm>
            <a:off x="1225550" y="1276350"/>
            <a:ext cx="3816350" cy="3311525"/>
          </a:xfrm>
          <a:prstGeom prst="frame">
            <a:avLst>
              <a:gd name="adj1" fmla="val 191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5" name="Picture Placeholder 2"/>
          <p:cNvSpPr>
            <a:spLocks noGrp="1"/>
          </p:cNvSpPr>
          <p:nvPr>
            <p:ph type="pic" idx="1"/>
          </p:nvPr>
        </p:nvSpPr>
        <p:spPr>
          <a:xfrm>
            <a:off x="727001" y="555526"/>
            <a:ext cx="3816424" cy="3312000"/>
          </a:xfrm>
          <a:prstGeom prst="rect">
            <a:avLst/>
          </a:prstGeom>
          <a:solidFill>
            <a:schemeClr val="bg1">
              <a:lumMod val="95000"/>
            </a:schemeClr>
          </a:solidFill>
          <a:effectLst>
            <a:outerShdw blurRad="50800" dist="38100" dir="2700000" algn="tl" rotWithShape="0">
              <a:prstClr val="black">
                <a:alpha val="40000"/>
              </a:prstClr>
            </a:outerShdw>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그림 개체 틀 5">
            <a:extLst>
              <a:ext uri="{FF2B5EF4-FFF2-40B4-BE49-F238E27FC236}"/>
            </a:extLst>
          </p:cNvPr>
          <p:cNvSpPr>
            <a:spLocks noGrp="1"/>
          </p:cNvSpPr>
          <p:nvPr>
            <p:ph type="pic" idx="11"/>
          </p:nvPr>
        </p:nvSpPr>
        <p:spPr>
          <a:xfrm>
            <a:off x="707426" y="418289"/>
            <a:ext cx="7969461" cy="4163237"/>
          </a:xfrm>
          <a:custGeom>
            <a:avLst/>
            <a:gdLst>
              <a:gd name="connsiteX0" fmla="*/ 0 w 7969461"/>
              <a:gd name="connsiteY0" fmla="*/ 0 h 4163237"/>
              <a:gd name="connsiteX1" fmla="*/ 7969461 w 7969461"/>
              <a:gd name="connsiteY1" fmla="*/ 0 h 4163237"/>
              <a:gd name="connsiteX2" fmla="*/ 7969461 w 7969461"/>
              <a:gd name="connsiteY2" fmla="*/ 4163237 h 4163237"/>
            </a:gdLst>
            <a:ahLst/>
            <a:cxnLst>
              <a:cxn ang="0">
                <a:pos x="connsiteX0" y="connsiteY0"/>
              </a:cxn>
              <a:cxn ang="0">
                <a:pos x="connsiteX1" y="connsiteY1"/>
              </a:cxn>
              <a:cxn ang="0">
                <a:pos x="connsiteX2" y="connsiteY2"/>
              </a:cxn>
            </a:cxnLst>
            <a:rect l="l" t="t" r="r" b="b"/>
            <a:pathLst>
              <a:path w="7969461" h="4163237">
                <a:moveTo>
                  <a:pt x="0" y="0"/>
                </a:moveTo>
                <a:lnTo>
                  <a:pt x="7969461" y="0"/>
                </a:lnTo>
                <a:lnTo>
                  <a:pt x="7969461" y="4163237"/>
                </a:lnTo>
                <a:close/>
              </a:path>
            </a:pathLst>
          </a:custGeom>
          <a:solidFill>
            <a:schemeClr val="bg1">
              <a:lumMod val="95000"/>
            </a:schemeClr>
          </a:solidFill>
        </p:spPr>
        <p:txBody>
          <a:bodyPr wrap="square" tIns="360000" anchor="t">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7" name="그림 개체 틀 6">
            <a:extLst>
              <a:ext uri="{FF2B5EF4-FFF2-40B4-BE49-F238E27FC236}"/>
            </a:extLst>
          </p:cNvPr>
          <p:cNvSpPr>
            <a:spLocks noGrp="1"/>
          </p:cNvSpPr>
          <p:nvPr>
            <p:ph type="pic" idx="12"/>
          </p:nvPr>
        </p:nvSpPr>
        <p:spPr>
          <a:xfrm>
            <a:off x="443152" y="555241"/>
            <a:ext cx="8002200" cy="4183732"/>
          </a:xfrm>
          <a:custGeom>
            <a:avLst/>
            <a:gdLst>
              <a:gd name="connsiteX0" fmla="*/ 19050 w 8002200"/>
              <a:gd name="connsiteY0" fmla="*/ 0 h 4183732"/>
              <a:gd name="connsiteX1" fmla="*/ 8002200 w 8002200"/>
              <a:gd name="connsiteY1" fmla="*/ 4174207 h 4183732"/>
              <a:gd name="connsiteX2" fmla="*/ 0 w 8002200"/>
              <a:gd name="connsiteY2" fmla="*/ 4183732 h 4183732"/>
            </a:gdLst>
            <a:ahLst/>
            <a:cxnLst>
              <a:cxn ang="0">
                <a:pos x="connsiteX0" y="connsiteY0"/>
              </a:cxn>
              <a:cxn ang="0">
                <a:pos x="connsiteX1" y="connsiteY1"/>
              </a:cxn>
              <a:cxn ang="0">
                <a:pos x="connsiteX2" y="connsiteY2"/>
              </a:cxn>
            </a:cxnLst>
            <a:rect l="l" t="t" r="r" b="b"/>
            <a:pathLst>
              <a:path w="8002200" h="4183732">
                <a:moveTo>
                  <a:pt x="19050" y="0"/>
                </a:moveTo>
                <a:lnTo>
                  <a:pt x="8002200" y="4174207"/>
                </a:lnTo>
                <a:lnTo>
                  <a:pt x="0" y="4183732"/>
                </a:lnTo>
                <a:close/>
              </a:path>
            </a:pathLst>
          </a:custGeom>
          <a:solidFill>
            <a:schemeClr val="bg1">
              <a:lumMod val="95000"/>
            </a:schemeClr>
          </a:solidFill>
        </p:spPr>
        <p:txBody>
          <a:bodyPr wrap="square" bIns="360000" anchor="b">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1"/>
          <p:cNvSpPr/>
          <p:nvPr userDrawn="1"/>
        </p:nvSpPr>
        <p:spPr>
          <a:xfrm>
            <a:off x="2303463" y="1851025"/>
            <a:ext cx="2232025" cy="288131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5" name="Picture Placeholder 2"/>
          <p:cNvSpPr>
            <a:spLocks noGrp="1"/>
          </p:cNvSpPr>
          <p:nvPr>
            <p:ph type="pic" idx="1"/>
          </p:nvPr>
        </p:nvSpPr>
        <p:spPr>
          <a:xfrm>
            <a:off x="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8" name="Picture Placeholder 2"/>
          <p:cNvSpPr>
            <a:spLocks noGrp="1"/>
          </p:cNvSpPr>
          <p:nvPr>
            <p:ph type="pic" idx="13"/>
          </p:nvPr>
        </p:nvSpPr>
        <p:spPr>
          <a:xfrm>
            <a:off x="460800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9" name="Picture Placeholder 2"/>
          <p:cNvSpPr>
            <a:spLocks noGrp="1"/>
          </p:cNvSpPr>
          <p:nvPr>
            <p:ph type="pic" idx="14"/>
          </p:nvPr>
        </p:nvSpPr>
        <p:spPr>
          <a:xfrm>
            <a:off x="691200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12" name="Text Placeholder 9">
            <a:extLst>
              <a:ext uri="{FF2B5EF4-FFF2-40B4-BE49-F238E27FC236}"/>
            </a:extLst>
          </p:cNvPr>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13" name="Text Placeholder 9">
            <a:extLst>
              <a:ext uri="{FF2B5EF4-FFF2-40B4-BE49-F238E27FC236}"/>
            </a:extLst>
          </p:cNvPr>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3" name="Rounded Rectangle 10"/>
          <p:cNvSpPr/>
          <p:nvPr userDrawn="1"/>
        </p:nvSpPr>
        <p:spPr>
          <a:xfrm>
            <a:off x="354013" y="1131888"/>
            <a:ext cx="2849562" cy="36496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4" name="Rounded Rectangle 16"/>
          <p:cNvSpPr/>
          <p:nvPr userDrawn="1"/>
        </p:nvSpPr>
        <p:spPr>
          <a:xfrm>
            <a:off x="531813" y="1347788"/>
            <a:ext cx="107950" cy="3240087"/>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bg1"/>
              </a:solidFill>
            </a:endParaRPr>
          </a:p>
        </p:txBody>
      </p:sp>
      <p:sp>
        <p:nvSpPr>
          <p:cNvPr id="5" name="Half Frame 17"/>
          <p:cNvSpPr/>
          <p:nvPr userDrawn="1"/>
        </p:nvSpPr>
        <p:spPr>
          <a:xfrm rot="5400000">
            <a:off x="2593182" y="1237456"/>
            <a:ext cx="501650" cy="503237"/>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10" name="Text Placeholder 9"/>
          <p:cNvSpPr>
            <a:spLocks noGrp="1"/>
          </p:cNvSpPr>
          <p:nvPr>
            <p:ph type="body" sz="quarter" idx="10"/>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4859338" y="915988"/>
            <a:ext cx="3313112" cy="3311525"/>
            <a:chOff x="5112060" y="1203598"/>
            <a:chExt cx="3312368" cy="3312368"/>
          </a:xfrm>
        </p:grpSpPr>
        <p:sp>
          <p:nvSpPr>
            <p:cNvPr id="5" name="Oval 2"/>
            <p:cNvSpPr/>
            <p:nvPr userDrawn="1"/>
          </p:nvSpPr>
          <p:spPr>
            <a:xfrm>
              <a:off x="5183481" y="1275053"/>
              <a:ext cx="3169526" cy="316945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6" name="Oval 6"/>
            <p:cNvSpPr/>
            <p:nvPr userDrawn="1"/>
          </p:nvSpPr>
          <p:spPr>
            <a:xfrm>
              <a:off x="5112060" y="1203598"/>
              <a:ext cx="3312368" cy="3312368"/>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sp>
        <p:nvSpPr>
          <p:cNvPr id="7" name="Parallelogram 1"/>
          <p:cNvSpPr/>
          <p:nvPr userDrawn="1"/>
        </p:nvSpPr>
        <p:spPr>
          <a:xfrm>
            <a:off x="0" y="0"/>
            <a:ext cx="4968875" cy="5143500"/>
          </a:xfrm>
          <a:prstGeom prst="parallelogram">
            <a:avLst>
              <a:gd name="adj" fmla="val 550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pic>
        <p:nvPicPr>
          <p:cNvPr id="8" name="Picture 4"/>
          <p:cNvPicPr>
            <a:picLocks noChangeAspect="1"/>
          </p:cNvPicPr>
          <p:nvPr userDrawn="1"/>
        </p:nvPicPr>
        <p:blipFill>
          <a:blip r:embed="rId3" cstate="print"/>
          <a:srcRect/>
          <a:stretch>
            <a:fillRect/>
          </a:stretch>
        </p:blipFill>
        <p:spPr bwMode="auto">
          <a:xfrm>
            <a:off x="1447800" y="1365250"/>
            <a:ext cx="2316163" cy="2413000"/>
          </a:xfrm>
          <a:prstGeom prst="rect">
            <a:avLst/>
          </a:prstGeom>
          <a:noFill/>
          <a:ln w="9525">
            <a:noFill/>
            <a:miter lim="800000"/>
            <a:headEnd/>
            <a:tailEnd/>
          </a:ln>
        </p:spPr>
      </p:pic>
      <p:sp>
        <p:nvSpPr>
          <p:cNvPr id="10" name="Text Placeholder 9"/>
          <p:cNvSpPr>
            <a:spLocks noGrp="1"/>
          </p:cNvSpPr>
          <p:nvPr>
            <p:ph type="body" sz="quarter" idx="10"/>
          </p:nvPr>
        </p:nvSpPr>
        <p:spPr>
          <a:xfrm>
            <a:off x="4932040" y="1923678"/>
            <a:ext cx="3168352" cy="989444"/>
          </a:xfrm>
          <a:prstGeom prst="rect">
            <a:avLst/>
          </a:prstGeom>
        </p:spPr>
        <p:txBody>
          <a:bodyPr anchor="ctr"/>
          <a:lstStyle>
            <a:lvl1pPr marL="0" indent="0" algn="ctr">
              <a:lnSpc>
                <a:spcPct val="80000"/>
              </a:lnSpc>
              <a:buNone/>
              <a:defRPr sz="3600" b="0" baseline="0">
                <a:solidFill>
                  <a:schemeClr val="accent1"/>
                </a:solidFill>
                <a:latin typeface="+mj-lt"/>
                <a:cs typeface="Arial" pitchFamily="34" charset="0"/>
              </a:defRPr>
            </a:lvl1pPr>
          </a:lstStyle>
          <a:p>
            <a:pPr lvl="0"/>
            <a:r>
              <a:rPr lang="el-GR" altLang="ko-KR" dirty="0"/>
              <a:t>Kλικ για επεξεργασία των στυλ του υποδείγματος</a:t>
            </a:r>
          </a:p>
        </p:txBody>
      </p:sp>
      <p:sp>
        <p:nvSpPr>
          <p:cNvPr id="11" name="Text Placeholder 9"/>
          <p:cNvSpPr>
            <a:spLocks noGrp="1"/>
          </p:cNvSpPr>
          <p:nvPr>
            <p:ph type="body" sz="quarter" idx="11"/>
          </p:nvPr>
        </p:nvSpPr>
        <p:spPr>
          <a:xfrm>
            <a:off x="4932040" y="2890262"/>
            <a:ext cx="3168352" cy="473576"/>
          </a:xfrm>
          <a:prstGeom prst="rect">
            <a:avLst/>
          </a:prstGeom>
        </p:spPr>
        <p:txBody>
          <a:bodyPr anchor="ctr"/>
          <a:lstStyle>
            <a:lvl1pPr marL="0" indent="0" algn="ctr">
              <a:lnSpc>
                <a:spcPct val="90000"/>
              </a:lnSpc>
              <a:buNone/>
              <a:defRPr sz="1200" b="0" baseline="0">
                <a:solidFill>
                  <a:schemeClr val="accent1"/>
                </a:solidFill>
                <a:latin typeface="+mn-lt"/>
                <a:cs typeface="Arial" pitchFamily="34" charset="0"/>
              </a:defRPr>
            </a:lvl1pPr>
          </a:lstStyle>
          <a:p>
            <a:pPr lvl="0"/>
            <a:r>
              <a:rPr lang="el-GR" altLang="ko-KR" dirty="0"/>
              <a:t>Kλικ για επεξεργασία των στυλ του υποδείγματος</a:t>
            </a:r>
          </a:p>
          <a:p>
            <a:pPr lvl="1"/>
            <a:r>
              <a:rPr lang="el-GR" altLang="ko-KR" dirty="0"/>
              <a:t>Δεύτερου επιπέδου</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5" name="Text Placeholder 9"/>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5" name="Text Placeholder 9"/>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
          <p:cNvSpPr/>
          <p:nvPr userDrawn="1"/>
        </p:nvSpPr>
        <p:spPr>
          <a:xfrm>
            <a:off x="0" y="4875213"/>
            <a:ext cx="9144000" cy="268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pic>
        <p:nvPicPr>
          <p:cNvPr id="5" name="Picture 7"/>
          <p:cNvPicPr>
            <a:picLocks noChangeAspect="1"/>
          </p:cNvPicPr>
          <p:nvPr userDrawn="1"/>
        </p:nvPicPr>
        <p:blipFill>
          <a:blip r:embed="rId3" cstate="print"/>
          <a:srcRect/>
          <a:stretch>
            <a:fillRect/>
          </a:stretch>
        </p:blipFill>
        <p:spPr bwMode="auto">
          <a:xfrm>
            <a:off x="8101013" y="4146550"/>
            <a:ext cx="847725" cy="882650"/>
          </a:xfrm>
          <a:prstGeom prst="rect">
            <a:avLst/>
          </a:prstGeom>
          <a:noFill/>
          <a:ln w="9525">
            <a:noFill/>
            <a:miter lim="800000"/>
            <a:headEnd/>
            <a:tailEnd/>
          </a:ln>
        </p:spPr>
      </p:pic>
      <p:sp>
        <p:nvSpPr>
          <p:cNvPr id="6" name="Text Placeholder 9">
            <a:extLst>
              <a:ext uri="{FF2B5EF4-FFF2-40B4-BE49-F238E27FC236}"/>
            </a:extLst>
          </p:cNvPr>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7" name="Text Placeholder 9">
            <a:extLst>
              <a:ext uri="{FF2B5EF4-FFF2-40B4-BE49-F238E27FC236}"/>
            </a:extLst>
          </p:cNvPr>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
          <p:cNvSpPr/>
          <p:nvPr userDrawn="1"/>
        </p:nvSpPr>
        <p:spPr>
          <a:xfrm>
            <a:off x="0" y="0"/>
            <a:ext cx="27003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rgbClr val="D15A12"/>
              </a:solidFill>
            </a:endParaRPr>
          </a:p>
        </p:txBody>
      </p:sp>
      <p:pic>
        <p:nvPicPr>
          <p:cNvPr id="4" name="Picture 4"/>
          <p:cNvPicPr>
            <a:picLocks noChangeAspect="1"/>
          </p:cNvPicPr>
          <p:nvPr userDrawn="1"/>
        </p:nvPicPr>
        <p:blipFill>
          <a:blip r:embed="rId3" cstate="print"/>
          <a:srcRect/>
          <a:stretch>
            <a:fillRect/>
          </a:stretch>
        </p:blipFill>
        <p:spPr bwMode="auto">
          <a:xfrm>
            <a:off x="1690688" y="3651250"/>
            <a:ext cx="892175" cy="930275"/>
          </a:xfrm>
          <a:prstGeom prst="rect">
            <a:avLst/>
          </a:prstGeom>
          <a:noFill/>
          <a:ln w="9525">
            <a:noFill/>
            <a:miter lim="800000"/>
            <a:headEnd/>
            <a:tailEnd/>
          </a:ln>
        </p:spPr>
      </p:pic>
      <p:sp>
        <p:nvSpPr>
          <p:cNvPr id="6" name="Text Placeholder 9"/>
          <p:cNvSpPr>
            <a:spLocks noGrp="1"/>
          </p:cNvSpPr>
          <p:nvPr>
            <p:ph type="body" sz="quarter" idx="10"/>
          </p:nvPr>
        </p:nvSpPr>
        <p:spPr>
          <a:xfrm>
            <a:off x="233772" y="2715766"/>
            <a:ext cx="2232248" cy="1440160"/>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971550" y="1779588"/>
            <a:ext cx="7272338" cy="2305050"/>
          </a:xfrm>
          <a:prstGeom prst="rect">
            <a:avLst/>
          </a:prstGeom>
          <a:no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5" name="Oval 1"/>
          <p:cNvSpPr/>
          <p:nvPr userDrawn="1"/>
        </p:nvSpPr>
        <p:spPr>
          <a:xfrm>
            <a:off x="1403350" y="996950"/>
            <a:ext cx="1584325" cy="1584325"/>
          </a:xfrm>
          <a:prstGeom prst="ellipse">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pic>
        <p:nvPicPr>
          <p:cNvPr id="6" name="Picture 6"/>
          <p:cNvPicPr>
            <a:picLocks noChangeAspect="1"/>
          </p:cNvPicPr>
          <p:nvPr userDrawn="1"/>
        </p:nvPicPr>
        <p:blipFill>
          <a:blip r:embed="rId3" cstate="print"/>
          <a:srcRect/>
          <a:stretch>
            <a:fillRect/>
          </a:stretch>
        </p:blipFill>
        <p:spPr bwMode="auto">
          <a:xfrm>
            <a:off x="1763713" y="1247775"/>
            <a:ext cx="950912" cy="990600"/>
          </a:xfrm>
          <a:prstGeom prst="rect">
            <a:avLst/>
          </a:prstGeom>
          <a:noFill/>
          <a:ln w="9525">
            <a:noFill/>
            <a:miter lim="800000"/>
            <a:headEnd/>
            <a:tailEnd/>
          </a:ln>
        </p:spPr>
      </p:pic>
      <p:sp>
        <p:nvSpPr>
          <p:cNvPr id="10" name="Text Placeholder 9"/>
          <p:cNvSpPr>
            <a:spLocks noGrp="1"/>
          </p:cNvSpPr>
          <p:nvPr>
            <p:ph type="body" sz="quarter" idx="10"/>
          </p:nvPr>
        </p:nvSpPr>
        <p:spPr>
          <a:xfrm>
            <a:off x="3065165" y="633684"/>
            <a:ext cx="3456384" cy="576063"/>
          </a:xfrm>
          <a:prstGeom prst="rect">
            <a:avLst/>
          </a:prstGeom>
        </p:spPr>
        <p:txBody>
          <a:bodyPr anchor="ctr"/>
          <a:lstStyle>
            <a:lvl1pPr marL="0" indent="0" algn="ctr">
              <a:buNone/>
              <a:defRPr sz="3600" b="1" baseline="0">
                <a:solidFill>
                  <a:schemeClr val="accent1"/>
                </a:solidFill>
                <a:latin typeface="+mj-lt"/>
                <a:cs typeface="Arial" pitchFamily="34" charset="0"/>
              </a:defRPr>
            </a:lvl1pPr>
          </a:lstStyle>
          <a:p>
            <a:pPr lvl="0"/>
            <a:r>
              <a:rPr lang="el-GR" altLang="ko-KR" dirty="0"/>
              <a:t>Kλικ για επεξεργασία των στυλ του υποδείγματος</a:t>
            </a:r>
          </a:p>
        </p:txBody>
      </p:sp>
      <p:sp>
        <p:nvSpPr>
          <p:cNvPr id="11" name="Text Placeholder 9"/>
          <p:cNvSpPr>
            <a:spLocks noGrp="1"/>
          </p:cNvSpPr>
          <p:nvPr>
            <p:ph type="body" sz="quarter" idx="11"/>
          </p:nvPr>
        </p:nvSpPr>
        <p:spPr>
          <a:xfrm>
            <a:off x="3065017" y="124784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1"/>
          <p:cNvSpPr/>
          <p:nvPr userDrawn="1"/>
        </p:nvSpPr>
        <p:spPr>
          <a:xfrm>
            <a:off x="0" y="4875213"/>
            <a:ext cx="9144000" cy="268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9" name="TextBox 12"/>
          <p:cNvSpPr txBox="1"/>
          <p:nvPr userDrawn="1"/>
        </p:nvSpPr>
        <p:spPr>
          <a:xfrm>
            <a:off x="558800" y="1095375"/>
            <a:ext cx="569913"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1"/>
                </a:solidFill>
                <a:latin typeface="+mn-lt"/>
                <a:ea typeface="+mn-ea"/>
                <a:cs typeface="Arial" pitchFamily="34" charset="0"/>
              </a:rPr>
              <a:t>“</a:t>
            </a:r>
            <a:endParaRPr lang="ko-KR" altLang="en-US" sz="6000" b="1" dirty="0">
              <a:solidFill>
                <a:schemeClr val="accent1"/>
              </a:solidFill>
              <a:latin typeface="+mn-lt"/>
              <a:ea typeface="+mn-ea"/>
              <a:cs typeface="Arial" pitchFamily="34" charset="0"/>
            </a:endParaRPr>
          </a:p>
        </p:txBody>
      </p:sp>
      <p:sp>
        <p:nvSpPr>
          <p:cNvPr id="10" name="TextBox 13"/>
          <p:cNvSpPr txBox="1"/>
          <p:nvPr userDrawn="1"/>
        </p:nvSpPr>
        <p:spPr>
          <a:xfrm rot="10800000">
            <a:off x="1971675" y="3508375"/>
            <a:ext cx="568325"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1"/>
                </a:solidFill>
                <a:latin typeface="+mn-lt"/>
                <a:ea typeface="+mn-ea"/>
                <a:cs typeface="Arial" pitchFamily="34" charset="0"/>
              </a:rPr>
              <a:t>“</a:t>
            </a:r>
            <a:endParaRPr lang="ko-KR" altLang="en-US" sz="6000" b="1" dirty="0">
              <a:solidFill>
                <a:schemeClr val="accent1"/>
              </a:solidFill>
              <a:latin typeface="+mn-lt"/>
              <a:ea typeface="+mn-ea"/>
              <a:cs typeface="Arial" pitchFamily="34" charset="0"/>
            </a:endParaRPr>
          </a:p>
        </p:txBody>
      </p:sp>
      <p:sp>
        <p:nvSpPr>
          <p:cNvPr id="11" name="TextBox 15"/>
          <p:cNvSpPr txBox="1"/>
          <p:nvPr userDrawn="1"/>
        </p:nvSpPr>
        <p:spPr>
          <a:xfrm>
            <a:off x="2562225" y="1095375"/>
            <a:ext cx="568325"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2"/>
                </a:solidFill>
                <a:latin typeface="+mn-lt"/>
                <a:ea typeface="+mn-ea"/>
                <a:cs typeface="Arial" pitchFamily="34" charset="0"/>
              </a:rPr>
              <a:t>“</a:t>
            </a:r>
            <a:endParaRPr lang="ko-KR" altLang="en-US" sz="6000" b="1" dirty="0">
              <a:solidFill>
                <a:schemeClr val="accent2"/>
              </a:solidFill>
              <a:latin typeface="+mn-lt"/>
              <a:ea typeface="+mn-ea"/>
              <a:cs typeface="Arial" pitchFamily="34" charset="0"/>
            </a:endParaRPr>
          </a:p>
        </p:txBody>
      </p:sp>
      <p:sp>
        <p:nvSpPr>
          <p:cNvPr id="12" name="TextBox 16"/>
          <p:cNvSpPr txBox="1"/>
          <p:nvPr userDrawn="1"/>
        </p:nvSpPr>
        <p:spPr>
          <a:xfrm rot="10800000">
            <a:off x="3973513" y="3508375"/>
            <a:ext cx="569912"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2"/>
                </a:solidFill>
                <a:latin typeface="+mn-lt"/>
                <a:ea typeface="+mn-ea"/>
                <a:cs typeface="Arial" pitchFamily="34" charset="0"/>
              </a:rPr>
              <a:t>“</a:t>
            </a:r>
            <a:endParaRPr lang="ko-KR" altLang="en-US" sz="6000" b="1" dirty="0">
              <a:solidFill>
                <a:schemeClr val="accent2"/>
              </a:solidFill>
              <a:latin typeface="+mn-lt"/>
              <a:ea typeface="+mn-ea"/>
              <a:cs typeface="Arial" pitchFamily="34" charset="0"/>
            </a:endParaRPr>
          </a:p>
        </p:txBody>
      </p:sp>
      <p:sp>
        <p:nvSpPr>
          <p:cNvPr id="13" name="TextBox 18"/>
          <p:cNvSpPr txBox="1"/>
          <p:nvPr userDrawn="1"/>
        </p:nvSpPr>
        <p:spPr>
          <a:xfrm>
            <a:off x="4564063" y="1095375"/>
            <a:ext cx="569912"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3"/>
                </a:solidFill>
                <a:latin typeface="+mn-lt"/>
                <a:ea typeface="+mn-ea"/>
                <a:cs typeface="Arial" pitchFamily="34" charset="0"/>
              </a:rPr>
              <a:t>“</a:t>
            </a:r>
            <a:endParaRPr lang="ko-KR" altLang="en-US" sz="6000" b="1" dirty="0">
              <a:solidFill>
                <a:schemeClr val="accent3"/>
              </a:solidFill>
              <a:latin typeface="+mn-lt"/>
              <a:ea typeface="+mn-ea"/>
              <a:cs typeface="Arial" pitchFamily="34" charset="0"/>
            </a:endParaRPr>
          </a:p>
        </p:txBody>
      </p:sp>
      <p:sp>
        <p:nvSpPr>
          <p:cNvPr id="14" name="TextBox 19"/>
          <p:cNvSpPr txBox="1"/>
          <p:nvPr userDrawn="1"/>
        </p:nvSpPr>
        <p:spPr>
          <a:xfrm rot="10800000">
            <a:off x="5976938" y="3508375"/>
            <a:ext cx="569912"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3"/>
                </a:solidFill>
                <a:latin typeface="+mn-lt"/>
                <a:ea typeface="+mn-ea"/>
                <a:cs typeface="Arial" pitchFamily="34" charset="0"/>
              </a:rPr>
              <a:t>“</a:t>
            </a:r>
            <a:endParaRPr lang="ko-KR" altLang="en-US" sz="6000" b="1" dirty="0">
              <a:solidFill>
                <a:schemeClr val="accent3"/>
              </a:solidFill>
              <a:latin typeface="+mn-lt"/>
              <a:ea typeface="+mn-ea"/>
              <a:cs typeface="Arial" pitchFamily="34" charset="0"/>
            </a:endParaRPr>
          </a:p>
        </p:txBody>
      </p:sp>
      <p:sp>
        <p:nvSpPr>
          <p:cNvPr id="16" name="TextBox 24"/>
          <p:cNvSpPr txBox="1"/>
          <p:nvPr userDrawn="1"/>
        </p:nvSpPr>
        <p:spPr>
          <a:xfrm>
            <a:off x="6567488" y="1095375"/>
            <a:ext cx="569912"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4"/>
                </a:solidFill>
                <a:latin typeface="+mn-lt"/>
                <a:ea typeface="+mn-ea"/>
                <a:cs typeface="Arial" pitchFamily="34" charset="0"/>
              </a:rPr>
              <a:t>“</a:t>
            </a:r>
            <a:endParaRPr lang="ko-KR" altLang="en-US" sz="6000" b="1" dirty="0">
              <a:solidFill>
                <a:schemeClr val="accent4"/>
              </a:solidFill>
              <a:latin typeface="+mn-lt"/>
              <a:ea typeface="+mn-ea"/>
              <a:cs typeface="Arial" pitchFamily="34" charset="0"/>
            </a:endParaRPr>
          </a:p>
        </p:txBody>
      </p:sp>
      <p:sp>
        <p:nvSpPr>
          <p:cNvPr id="17" name="TextBox 25"/>
          <p:cNvSpPr txBox="1"/>
          <p:nvPr userDrawn="1"/>
        </p:nvSpPr>
        <p:spPr>
          <a:xfrm rot="10800000">
            <a:off x="7980363" y="3508375"/>
            <a:ext cx="568325" cy="1014413"/>
          </a:xfrm>
          <a:prstGeom prst="rect">
            <a:avLst/>
          </a:prstGeom>
          <a:noFill/>
        </p:spPr>
        <p:txBody>
          <a:bodyPr wrap="none">
            <a:spAutoFit/>
          </a:bodyPr>
          <a:lstStyle/>
          <a:p>
            <a:pPr fontAlgn="auto" latinLnBrk="1">
              <a:spcBef>
                <a:spcPts val="0"/>
              </a:spcBef>
              <a:spcAft>
                <a:spcPts val="0"/>
              </a:spcAft>
              <a:defRPr/>
            </a:pPr>
            <a:r>
              <a:rPr lang="en-US" altLang="ko-KR" sz="6000" b="1" dirty="0">
                <a:solidFill>
                  <a:schemeClr val="accent4"/>
                </a:solidFill>
                <a:latin typeface="+mn-lt"/>
                <a:ea typeface="+mn-ea"/>
                <a:cs typeface="Arial" pitchFamily="34" charset="0"/>
              </a:rPr>
              <a:t>“</a:t>
            </a:r>
            <a:endParaRPr lang="ko-KR" altLang="en-US" sz="6000" b="1" dirty="0">
              <a:solidFill>
                <a:schemeClr val="accent4"/>
              </a:solidFill>
              <a:latin typeface="+mn-lt"/>
              <a:ea typeface="+mn-ea"/>
              <a:cs typeface="Arial" pitchFamily="34" charset="0"/>
            </a:endParaRPr>
          </a:p>
        </p:txBody>
      </p:sp>
      <p:pic>
        <p:nvPicPr>
          <p:cNvPr id="19" name="Picture 26"/>
          <p:cNvPicPr>
            <a:picLocks noChangeAspect="1"/>
          </p:cNvPicPr>
          <p:nvPr userDrawn="1"/>
        </p:nvPicPr>
        <p:blipFill>
          <a:blip r:embed="rId3" cstate="print"/>
          <a:srcRect/>
          <a:stretch>
            <a:fillRect/>
          </a:stretch>
        </p:blipFill>
        <p:spPr bwMode="auto">
          <a:xfrm>
            <a:off x="8101013" y="4146550"/>
            <a:ext cx="847725" cy="882650"/>
          </a:xfrm>
          <a:prstGeom prst="rect">
            <a:avLst/>
          </a:prstGeom>
          <a:noFill/>
          <a:ln w="9525">
            <a:noFill/>
            <a:miter lim="800000"/>
            <a:headEnd/>
            <a:tailEnd/>
          </a:ln>
        </p:spPr>
      </p:pic>
      <p:sp>
        <p:nvSpPr>
          <p:cNvPr id="7" name="Picture Placeholder 2"/>
          <p:cNvSpPr>
            <a:spLocks noGrp="1"/>
          </p:cNvSpPr>
          <p:nvPr>
            <p:ph type="pic" idx="19"/>
          </p:nvPr>
        </p:nvSpPr>
        <p:spPr>
          <a:xfrm>
            <a:off x="702197" y="1650529"/>
            <a:ext cx="1694284" cy="1857325"/>
          </a:xfrm>
          <a:prstGeom prst="rect">
            <a:avLst/>
          </a:prstGeom>
          <a:solidFill>
            <a:schemeClr val="bg1">
              <a:lumMod val="95000"/>
            </a:schemeClr>
          </a:solidFill>
          <a:ln w="25400">
            <a:solidFill>
              <a:schemeClr val="accent1"/>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15" name="Picture Placeholder 2"/>
          <p:cNvSpPr>
            <a:spLocks noGrp="1"/>
          </p:cNvSpPr>
          <p:nvPr>
            <p:ph type="pic" idx="20"/>
          </p:nvPr>
        </p:nvSpPr>
        <p:spPr>
          <a:xfrm>
            <a:off x="2705142" y="1650529"/>
            <a:ext cx="1694284" cy="1857325"/>
          </a:xfrm>
          <a:prstGeom prst="rect">
            <a:avLst/>
          </a:prstGeom>
          <a:solidFill>
            <a:schemeClr val="bg1">
              <a:lumMod val="95000"/>
            </a:schemeClr>
          </a:solidFill>
          <a:ln w="25400">
            <a:solidFill>
              <a:schemeClr val="accent2"/>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18" name="Picture Placeholder 2"/>
          <p:cNvSpPr>
            <a:spLocks noGrp="1"/>
          </p:cNvSpPr>
          <p:nvPr>
            <p:ph type="pic" idx="21"/>
          </p:nvPr>
        </p:nvSpPr>
        <p:spPr>
          <a:xfrm>
            <a:off x="4708087" y="1650529"/>
            <a:ext cx="1694284" cy="1857325"/>
          </a:xfrm>
          <a:prstGeom prst="rect">
            <a:avLst/>
          </a:prstGeom>
          <a:solidFill>
            <a:schemeClr val="bg1">
              <a:lumMod val="95000"/>
            </a:schemeClr>
          </a:solidFill>
          <a:ln w="25400">
            <a:solidFill>
              <a:schemeClr val="accent3"/>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24" name="Picture Placeholder 2"/>
          <p:cNvSpPr>
            <a:spLocks noGrp="1"/>
          </p:cNvSpPr>
          <p:nvPr>
            <p:ph type="pic" idx="22"/>
          </p:nvPr>
        </p:nvSpPr>
        <p:spPr>
          <a:xfrm>
            <a:off x="6711032" y="1650529"/>
            <a:ext cx="1694284" cy="1857325"/>
          </a:xfrm>
          <a:prstGeom prst="rect">
            <a:avLst/>
          </a:prstGeom>
          <a:solidFill>
            <a:schemeClr val="bg1">
              <a:lumMod val="95000"/>
            </a:schemeClr>
          </a:solidFill>
          <a:ln w="25400">
            <a:solidFill>
              <a:schemeClr val="accent4"/>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21" name="Text Placeholder 9">
            <a:extLst>
              <a:ext uri="{FF2B5EF4-FFF2-40B4-BE49-F238E27FC236}"/>
            </a:extLst>
          </p:cNvPr>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22" name="Text Placeholder 9">
            <a:extLst>
              <a:ext uri="{FF2B5EF4-FFF2-40B4-BE49-F238E27FC236}"/>
            </a:extLst>
          </p:cNvPr>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2" descr="D:\Fullppt\PNG이미지\핸드폰2.png"/>
          <p:cNvPicPr>
            <a:picLocks noChangeAspect="1" noChangeArrowheads="1"/>
          </p:cNvPicPr>
          <p:nvPr userDrawn="1"/>
        </p:nvPicPr>
        <p:blipFill>
          <a:blip r:embed="rId3" cstate="print"/>
          <a:srcRect/>
          <a:stretch>
            <a:fillRect/>
          </a:stretch>
        </p:blipFill>
        <p:spPr bwMode="auto">
          <a:xfrm>
            <a:off x="107950" y="1385888"/>
            <a:ext cx="3060700" cy="3706812"/>
          </a:xfrm>
          <a:prstGeom prst="rect">
            <a:avLst/>
          </a:prstGeom>
          <a:noFill/>
          <a:ln w="9525">
            <a:noFill/>
            <a:miter lim="800000"/>
            <a:headEnd/>
            <a:tailEnd/>
          </a:ln>
        </p:spPr>
      </p:pic>
      <p:sp>
        <p:nvSpPr>
          <p:cNvPr id="8" name="Picture Placeholder 2"/>
          <p:cNvSpPr>
            <a:spLocks noGrp="1"/>
          </p:cNvSpPr>
          <p:nvPr>
            <p:ph type="pic" idx="1"/>
          </p:nvPr>
        </p:nvSpPr>
        <p:spPr>
          <a:xfrm>
            <a:off x="849302"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6" name="Text Placeholder 9">
            <a:extLst>
              <a:ext uri="{FF2B5EF4-FFF2-40B4-BE49-F238E27FC236}"/>
            </a:extLst>
          </p:cNvPr>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9" name="Text Placeholder 9">
            <a:extLst>
              <a:ext uri="{FF2B5EF4-FFF2-40B4-BE49-F238E27FC236}"/>
            </a:extLst>
          </p:cNvPr>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3" descr="D:\Fullppt\005-PNG이미지\모니터.png"/>
          <p:cNvPicPr>
            <a:picLocks noChangeAspect="1" noChangeArrowheads="1"/>
          </p:cNvPicPr>
          <p:nvPr userDrawn="1"/>
        </p:nvPicPr>
        <p:blipFill>
          <a:blip r:embed="rId3" cstate="print"/>
          <a:srcRect/>
          <a:stretch>
            <a:fillRect/>
          </a:stretch>
        </p:blipFill>
        <p:spPr bwMode="auto">
          <a:xfrm>
            <a:off x="1647825" y="1276350"/>
            <a:ext cx="2525713" cy="2517775"/>
          </a:xfrm>
          <a:prstGeom prst="rect">
            <a:avLst/>
          </a:prstGeom>
          <a:noFill/>
          <a:ln w="9525">
            <a:noFill/>
            <a:miter lim="800000"/>
            <a:headEnd/>
            <a:tailEnd/>
          </a:ln>
        </p:spPr>
      </p:pic>
      <p:pic>
        <p:nvPicPr>
          <p:cNvPr id="7" name="Picture 3" descr="D:\Fullppt\005-PNG이미지\모니터.png"/>
          <p:cNvPicPr>
            <a:picLocks noChangeAspect="1" noChangeArrowheads="1"/>
          </p:cNvPicPr>
          <p:nvPr userDrawn="1"/>
        </p:nvPicPr>
        <p:blipFill>
          <a:blip r:embed="rId3" cstate="print"/>
          <a:srcRect/>
          <a:stretch>
            <a:fillRect/>
          </a:stretch>
        </p:blipFill>
        <p:spPr bwMode="auto">
          <a:xfrm>
            <a:off x="4887913" y="1276350"/>
            <a:ext cx="2527300" cy="2517775"/>
          </a:xfrm>
          <a:prstGeom prst="rect">
            <a:avLst/>
          </a:prstGeom>
          <a:noFill/>
          <a:ln w="9525">
            <a:noFill/>
            <a:miter lim="800000"/>
            <a:headEnd/>
            <a:tailEnd/>
          </a:ln>
        </p:spPr>
      </p:pic>
      <p:sp>
        <p:nvSpPr>
          <p:cNvPr id="12" name="Picture Placeholder 2"/>
          <p:cNvSpPr>
            <a:spLocks noGrp="1"/>
          </p:cNvSpPr>
          <p:nvPr>
            <p:ph type="pic" idx="1"/>
          </p:nvPr>
        </p:nvSpPr>
        <p:spPr>
          <a:xfrm>
            <a:off x="1748616"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13" name="Picture Placeholder 2"/>
          <p:cNvSpPr>
            <a:spLocks noGrp="1"/>
          </p:cNvSpPr>
          <p:nvPr>
            <p:ph type="pic" idx="12"/>
          </p:nvPr>
        </p:nvSpPr>
        <p:spPr>
          <a:xfrm>
            <a:off x="4986924"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altLang="ko-KR" noProof="0" dirty="0"/>
              <a:t>Κάντε κλικ στο εικονίδιο για να προσθέσετε μια εικόνα</a:t>
            </a:r>
            <a:endParaRPr lang="ko-KR" altLang="en-US" noProof="0" dirty="0"/>
          </a:p>
        </p:txBody>
      </p:sp>
      <p:sp>
        <p:nvSpPr>
          <p:cNvPr id="8" name="Text Placeholder 9">
            <a:extLst>
              <a:ext uri="{FF2B5EF4-FFF2-40B4-BE49-F238E27FC236}"/>
            </a:extLst>
          </p:cNvPr>
          <p:cNvSpPr>
            <a:spLocks noGrp="1"/>
          </p:cNvSpPr>
          <p:nvPr>
            <p:ph type="body" sz="quarter" idx="10"/>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l-GR" altLang="ko-KR" dirty="0"/>
              <a:t>Kλικ για επεξεργασία των στυλ του υποδείγματος</a:t>
            </a:r>
          </a:p>
        </p:txBody>
      </p:sp>
      <p:sp>
        <p:nvSpPr>
          <p:cNvPr id="9" name="Text Placeholder 9">
            <a:extLst>
              <a:ext uri="{FF2B5EF4-FFF2-40B4-BE49-F238E27FC236}"/>
            </a:extLst>
          </p:cNvPr>
          <p:cNvSpPr>
            <a:spLocks noGrp="1"/>
          </p:cNvSpPr>
          <p:nvPr>
            <p:ph type="body" sz="quarter" idx="1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l-GR" altLang="ko-KR" dirty="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Arial Unicode MS" pitchFamily="34" charset="-128"/>
        </a:defRPr>
      </a:lvl1pPr>
      <a:lvl2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2pPr>
      <a:lvl3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3pPr>
      <a:lvl4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4pPr>
      <a:lvl5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5pPr>
      <a:lvl6pPr marL="4572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6pPr>
      <a:lvl7pPr marL="9144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7pPr>
      <a:lvl8pPr marL="13716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8pPr>
      <a:lvl9pPr marL="18288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Arial Unicode MS" pitchFamily="34" charset="-128"/>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Arial Unicode MS" pitchFamily="34" charset="-128"/>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Arial Unicode MS" pitchFamily="34" charset="-128"/>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Arial Unicode MS" pitchFamily="34" charset="-128"/>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Arial Unicode MS" pitchFamily="34" charset="-128"/>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Arial Unicode MS" pitchFamily="34" charset="-128"/>
        </a:defRPr>
      </a:lvl1pPr>
      <a:lvl2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2pPr>
      <a:lvl3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3pPr>
      <a:lvl4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4pPr>
      <a:lvl5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5pPr>
      <a:lvl6pPr marL="4572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6pPr>
      <a:lvl7pPr marL="9144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7pPr>
      <a:lvl8pPr marL="13716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8pPr>
      <a:lvl9pPr marL="18288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Arial Unicode MS" pitchFamily="34" charset="-128"/>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Arial Unicode MS" pitchFamily="34" charset="-128"/>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Arial Unicode MS" pitchFamily="34" charset="-128"/>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Arial Unicode MS" pitchFamily="34" charset="-128"/>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Arial Unicode MS" pitchFamily="34" charset="-128"/>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Arial Unicode MS" pitchFamily="34" charset="-128"/>
        </a:defRPr>
      </a:lvl1pPr>
      <a:lvl2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2pPr>
      <a:lvl3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3pPr>
      <a:lvl4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4pPr>
      <a:lvl5pPr algn="ctr" rtl="0" eaLnBrk="0" fontAlgn="base" latinLnBrk="1" hangingPunct="0">
        <a:spcBef>
          <a:spcPct val="0"/>
        </a:spcBef>
        <a:spcAft>
          <a:spcPct val="0"/>
        </a:spcAft>
        <a:defRPr sz="4400">
          <a:solidFill>
            <a:schemeClr val="tx1"/>
          </a:solidFill>
          <a:latin typeface="Arial" charset="0"/>
          <a:ea typeface="Arial Unicode MS" pitchFamily="34" charset="-128"/>
          <a:cs typeface="Arial Unicode MS" pitchFamily="34" charset="-128"/>
        </a:defRPr>
      </a:lvl5pPr>
      <a:lvl6pPr marL="4572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6pPr>
      <a:lvl7pPr marL="9144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7pPr>
      <a:lvl8pPr marL="13716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8pPr>
      <a:lvl9pPr marL="1828800" algn="ctr" rtl="0" fontAlgn="base" latinLnBrk="1">
        <a:spcBef>
          <a:spcPct val="0"/>
        </a:spcBef>
        <a:spcAft>
          <a:spcPct val="0"/>
        </a:spcAft>
        <a:defRPr sz="4400">
          <a:solidFill>
            <a:schemeClr val="tx1"/>
          </a:solidFill>
          <a:latin typeface="Arial" charset="0"/>
          <a:ea typeface="Arial Unicode MS" pitchFamily="34" charset="-128"/>
          <a:cs typeface="Arial Unicode MS"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Arial Unicode MS" pitchFamily="34" charset="-128"/>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Arial Unicode MS" pitchFamily="34" charset="-128"/>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Arial Unicode MS" pitchFamily="34" charset="-128"/>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Arial Unicode MS" pitchFamily="34" charset="-128"/>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Arial Unicode MS" pitchFamily="34" charset="-128"/>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288" y="306388"/>
            <a:ext cx="4319587" cy="1152525"/>
          </a:xfrm>
        </p:spPr>
        <p:txBody>
          <a:bodyPr/>
          <a:lstStyle/>
          <a:p>
            <a:pPr algn="ctr" eaLnBrk="1" fontAlgn="auto" hangingPunct="1">
              <a:spcAft>
                <a:spcPts val="0"/>
              </a:spcAft>
              <a:buFont typeface="Arial" pitchFamily="34" charset="0"/>
              <a:buNone/>
              <a:defRPr/>
            </a:pPr>
            <a:r>
              <a:rPr lang="el-GR" b="1" dirty="0" smtClean="0"/>
              <a:t>ΕΞ   ΑΠΟΣΤΑΣΕΩΣ ΕΚΠΑΙΔΕΥΣΗ</a:t>
            </a:r>
            <a:endParaRPr lang="en-US" b="1" dirty="0"/>
          </a:p>
        </p:txBody>
      </p:sp>
      <p:sp>
        <p:nvSpPr>
          <p:cNvPr id="3" name="Text Placeholder 2"/>
          <p:cNvSpPr>
            <a:spLocks noGrp="1"/>
          </p:cNvSpPr>
          <p:nvPr>
            <p:ph type="body" sz="quarter" idx="11"/>
          </p:nvPr>
        </p:nvSpPr>
        <p:spPr>
          <a:xfrm>
            <a:off x="428625" y="4071938"/>
            <a:ext cx="3600450" cy="504825"/>
          </a:xfrm>
        </p:spPr>
        <p:txBody>
          <a:bodyPr/>
          <a:lstStyle/>
          <a:p>
            <a:pPr eaLnBrk="1" fontAlgn="auto" hangingPunct="1">
              <a:spcAft>
                <a:spcPts val="0"/>
              </a:spcAft>
              <a:buFont typeface="Arial" pitchFamily="34" charset="0"/>
              <a:buNone/>
              <a:defRPr/>
            </a:pPr>
            <a:r>
              <a:rPr lang="el-GR" dirty="0" smtClean="0"/>
              <a:t>ΛΑΜΙΑ, ΟΚΤΩΒΡΙΟΣ 2020</a:t>
            </a:r>
            <a:endParaRPr lang="en-US" dirty="0"/>
          </a:p>
        </p:txBody>
      </p:sp>
      <p:sp>
        <p:nvSpPr>
          <p:cNvPr id="4" name="3 - TextBox"/>
          <p:cNvSpPr txBox="1"/>
          <p:nvPr/>
        </p:nvSpPr>
        <p:spPr>
          <a:xfrm>
            <a:off x="500063" y="3429000"/>
            <a:ext cx="3071812" cy="307975"/>
          </a:xfrm>
          <a:prstGeom prst="rect">
            <a:avLst/>
          </a:prstGeom>
          <a:noFill/>
        </p:spPr>
        <p:txBody>
          <a:bodyPr>
            <a:spAutoFit/>
          </a:bodyPr>
          <a:lstStyle/>
          <a:p>
            <a:pPr fontAlgn="auto" latinLnBrk="1">
              <a:spcBef>
                <a:spcPct val="20000"/>
              </a:spcBef>
              <a:spcAft>
                <a:spcPts val="0"/>
              </a:spcAft>
              <a:defRPr/>
            </a:pPr>
            <a:r>
              <a:rPr lang="el-GR" sz="1400" dirty="0">
                <a:solidFill>
                  <a:schemeClr val="tx1">
                    <a:lumMod val="75000"/>
                    <a:lumOff val="25000"/>
                  </a:schemeClr>
                </a:solidFill>
                <a:latin typeface="+mn-lt"/>
                <a:ea typeface="+mn-ea"/>
                <a:cs typeface="Arial" pitchFamily="34" charset="0"/>
              </a:rPr>
              <a:t>ΣΥΝΤΟΝΙΣΤΡΙΕΣ Π.Ε.60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bwMode="auto">
          <a:xfrm>
            <a:off x="457200" y="206375"/>
            <a:ext cx="8229600" cy="857250"/>
          </a:xfrm>
          <a:prstGeom prst="rect">
            <a:avLst/>
          </a:prstGeom>
          <a:noFill/>
          <a:ln>
            <a:miter lim="800000"/>
            <a:headEnd/>
            <a:tailEnd/>
          </a:ln>
        </p:spPr>
        <p:txBody>
          <a:bodyPr/>
          <a:lstStyle/>
          <a:p>
            <a:r>
              <a:rPr lang="el-GR" sz="3600" b="1" smtClean="0"/>
              <a:t>ΕξΑΕ και οικογένεια</a:t>
            </a:r>
          </a:p>
        </p:txBody>
      </p:sp>
      <p:sp>
        <p:nvSpPr>
          <p:cNvPr id="79875" name="Rectangle 3"/>
          <p:cNvSpPr>
            <a:spLocks noGrp="1" noChangeArrowheads="1"/>
          </p:cNvSpPr>
          <p:nvPr>
            <p:ph type="body" idx="4294967295"/>
          </p:nvPr>
        </p:nvSpPr>
        <p:spPr bwMode="auto">
          <a:xfrm>
            <a:off x="457200" y="1200150"/>
            <a:ext cx="8229600" cy="3394075"/>
          </a:xfrm>
          <a:prstGeom prst="rect">
            <a:avLst/>
          </a:prstGeom>
          <a:noFill/>
          <a:ln>
            <a:miter lim="800000"/>
            <a:headEnd/>
            <a:tailEnd/>
          </a:ln>
        </p:spPr>
        <p:txBody>
          <a:bodyPr/>
          <a:lstStyle/>
          <a:p>
            <a:pPr eaLnBrk="1" hangingPunct="1">
              <a:lnSpc>
                <a:spcPct val="90000"/>
              </a:lnSpc>
              <a:buFont typeface="Wingdings" pitchFamily="2" charset="2"/>
              <a:buChar char="Ø"/>
            </a:pPr>
            <a:endParaRPr lang="el-GR" sz="1600" b="1" dirty="0" smtClean="0"/>
          </a:p>
          <a:p>
            <a:pPr eaLnBrk="1" hangingPunct="1">
              <a:lnSpc>
                <a:spcPct val="90000"/>
              </a:lnSpc>
              <a:buFont typeface="Wingdings" pitchFamily="2" charset="2"/>
              <a:buChar char="Ø"/>
            </a:pPr>
            <a:r>
              <a:rPr lang="el-GR" sz="1600" b="1" dirty="0" smtClean="0"/>
              <a:t>Προσβασιμότητα</a:t>
            </a:r>
          </a:p>
          <a:p>
            <a:pPr eaLnBrk="1" hangingPunct="1">
              <a:lnSpc>
                <a:spcPct val="90000"/>
              </a:lnSpc>
              <a:buFont typeface="Wingdings" pitchFamily="2" charset="2"/>
              <a:buNone/>
            </a:pPr>
            <a:endParaRPr lang="en-US" sz="1600" b="1" dirty="0" smtClean="0"/>
          </a:p>
          <a:p>
            <a:pPr eaLnBrk="1" hangingPunct="1">
              <a:lnSpc>
                <a:spcPct val="90000"/>
              </a:lnSpc>
              <a:buFont typeface="Wingdings" pitchFamily="2" charset="2"/>
              <a:buChar char="Ø"/>
            </a:pPr>
            <a:r>
              <a:rPr lang="el-GR" sz="1600" b="1" dirty="0" smtClean="0"/>
              <a:t>Εξοπλισμός</a:t>
            </a:r>
          </a:p>
          <a:p>
            <a:pPr eaLnBrk="1" hangingPunct="1">
              <a:lnSpc>
                <a:spcPct val="90000"/>
              </a:lnSpc>
              <a:buFont typeface="Wingdings" pitchFamily="2" charset="2"/>
              <a:buNone/>
            </a:pPr>
            <a:r>
              <a:rPr lang="el-GR" sz="1600" b="1" dirty="0" smtClean="0"/>
              <a:t> </a:t>
            </a:r>
          </a:p>
          <a:p>
            <a:pPr eaLnBrk="1" hangingPunct="1">
              <a:lnSpc>
                <a:spcPct val="90000"/>
              </a:lnSpc>
              <a:buFont typeface="Wingdings" pitchFamily="2" charset="2"/>
              <a:buChar char="Ø"/>
            </a:pPr>
            <a:r>
              <a:rPr lang="el-GR" sz="1600" b="1" dirty="0" smtClean="0"/>
              <a:t>Υποστήριξη</a:t>
            </a:r>
            <a:endParaRPr lang="el-GR" sz="1600" dirty="0" smtClean="0"/>
          </a:p>
          <a:p>
            <a:pPr eaLnBrk="1" hangingPunct="1">
              <a:lnSpc>
                <a:spcPct val="90000"/>
              </a:lnSpc>
              <a:buFont typeface="Wingdings" pitchFamily="2" charset="2"/>
              <a:buNone/>
            </a:pPr>
            <a:endParaRPr lang="el-GR" sz="1600" dirty="0" smtClean="0"/>
          </a:p>
          <a:p>
            <a:pPr eaLnBrk="1" hangingPunct="1">
              <a:lnSpc>
                <a:spcPct val="90000"/>
              </a:lnSpc>
              <a:buFont typeface="Wingdings" pitchFamily="2" charset="2"/>
              <a:buChar char="Ø"/>
            </a:pPr>
            <a:r>
              <a:rPr lang="el-GR" sz="1600" b="1" dirty="0" smtClean="0"/>
              <a:t>Ενημέρωση</a:t>
            </a:r>
          </a:p>
          <a:p>
            <a:pPr algn="ctr" eaLnBrk="1" hangingPunct="1">
              <a:lnSpc>
                <a:spcPct val="150000"/>
              </a:lnSpc>
              <a:buFont typeface="Wingdings" pitchFamily="2" charset="2"/>
              <a:buNone/>
            </a:pPr>
            <a:r>
              <a:rPr lang="el-GR" sz="1600" b="1" dirty="0" smtClean="0"/>
              <a:t>Σε </a:t>
            </a:r>
            <a:r>
              <a:rPr lang="el-GR" sz="1600" b="1" dirty="0" smtClean="0"/>
              <a:t>αυτή την πραγματικότητα πρώτιστη μέριμνα </a:t>
            </a:r>
          </a:p>
          <a:p>
            <a:pPr algn="ctr" eaLnBrk="1" hangingPunct="1">
              <a:lnSpc>
                <a:spcPct val="150000"/>
              </a:lnSpc>
              <a:buFont typeface="Wingdings" pitchFamily="2" charset="2"/>
              <a:buNone/>
            </a:pPr>
            <a:r>
              <a:rPr lang="el-GR" sz="1600" b="1" dirty="0" smtClean="0"/>
              <a:t>των εκπαιδευτικών πρέπει να είναι η πρόσβαση </a:t>
            </a:r>
          </a:p>
          <a:p>
            <a:pPr algn="ctr" eaLnBrk="1" hangingPunct="1">
              <a:lnSpc>
                <a:spcPct val="150000"/>
              </a:lnSpc>
              <a:buFont typeface="Wingdings" pitchFamily="2" charset="2"/>
              <a:buNone/>
            </a:pPr>
            <a:r>
              <a:rPr lang="el-GR" sz="1600" b="1" dirty="0" smtClean="0"/>
              <a:t>και η συμπερίληψη όλων των μαθητών</a:t>
            </a:r>
            <a:endParaRPr lang="el-GR" sz="1600" dirty="0" smtClean="0"/>
          </a:p>
          <a:p>
            <a:pPr>
              <a:lnSpc>
                <a:spcPct val="90000"/>
              </a:lnSpc>
            </a:pPr>
            <a:endParaRPr lang="el-GR" sz="1600" dirty="0" smtClean="0"/>
          </a:p>
        </p:txBody>
      </p:sp>
      <p:pic>
        <p:nvPicPr>
          <p:cNvPr id="79876" name="Picture 31"/>
          <p:cNvPicPr>
            <a:picLocks noChangeAspect="1"/>
          </p:cNvPicPr>
          <p:nvPr/>
        </p:nvPicPr>
        <p:blipFill>
          <a:blip r:embed="rId2" cstate="print"/>
          <a:srcRect/>
          <a:stretch>
            <a:fillRect/>
          </a:stretch>
        </p:blipFill>
        <p:spPr bwMode="auto">
          <a:xfrm>
            <a:off x="4211638" y="1276350"/>
            <a:ext cx="1684337" cy="17541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idx="4294967295"/>
          </p:nvPr>
        </p:nvSpPr>
        <p:spPr bwMode="auto">
          <a:xfrm>
            <a:off x="2843213" y="1779588"/>
            <a:ext cx="5473700" cy="2305050"/>
          </a:xfrm>
          <a:prstGeom prst="rect">
            <a:avLst/>
          </a:prstGeom>
          <a:noFill/>
          <a:ln>
            <a:miter lim="800000"/>
            <a:headEnd/>
            <a:tailEnd/>
          </a:ln>
        </p:spPr>
        <p:txBody>
          <a:bodyPr/>
          <a:lstStyle/>
          <a:p>
            <a:r>
              <a:rPr lang="el-GR" sz="1300" dirty="0" smtClean="0"/>
              <a:t>Στην </a:t>
            </a:r>
            <a:r>
              <a:rPr lang="el-GR" sz="1300" b="1" dirty="0" smtClean="0"/>
              <a:t>τωρινή δύσκολη συνθήκη</a:t>
            </a:r>
            <a:r>
              <a:rPr lang="el-GR" sz="1300" dirty="0" smtClean="0"/>
              <a:t>, αλλά κι ευρύτερα στο πλαίσιο </a:t>
            </a:r>
            <a:br>
              <a:rPr lang="el-GR" sz="1300" dirty="0" smtClean="0"/>
            </a:br>
            <a:r>
              <a:rPr lang="el-GR" sz="1300" dirty="0" smtClean="0"/>
              <a:t>της </a:t>
            </a:r>
            <a:r>
              <a:rPr lang="el-GR" sz="1300" dirty="0" err="1" smtClean="0"/>
              <a:t>ΕξΑΕ</a:t>
            </a:r>
            <a:r>
              <a:rPr lang="el-GR" sz="1300" dirty="0" smtClean="0"/>
              <a:t> που λειτουργεί συμπληρωματικά στη συμβατική εκπαίδευση, </a:t>
            </a:r>
            <a:br>
              <a:rPr lang="el-GR" sz="1300" dirty="0" smtClean="0"/>
            </a:br>
            <a:r>
              <a:rPr lang="el-GR" sz="1300" dirty="0" smtClean="0"/>
              <a:t>υπάρχει ο θετικός παράγοντας ότι εκπαιδευτικοί και μαθητές έχουν ήδη πολλές εμπειρίες πρόσωπο με πρόσωπο επικοινωνίας. </a:t>
            </a:r>
            <a:r>
              <a:rPr lang="el-GR" sz="1300" dirty="0" smtClean="0"/>
              <a:t/>
            </a:r>
            <a:br>
              <a:rPr lang="el-GR" sz="1300" dirty="0" smtClean="0"/>
            </a:br>
            <a:r>
              <a:rPr lang="el-GR" sz="1300" b="1" dirty="0" smtClean="0"/>
              <a:t>Υπάρχουν </a:t>
            </a:r>
            <a:r>
              <a:rPr lang="el-GR" sz="1300" b="1" dirty="0" smtClean="0"/>
              <a:t>ήδη ανεπτυγμένοι κώδικες επικοινωνίας, επικοινωνιακά </a:t>
            </a:r>
            <a:r>
              <a:rPr lang="el-GR" sz="1300" b="1" dirty="0" smtClean="0"/>
              <a:t>κανάλια ήδη εξεργασμένα</a:t>
            </a:r>
            <a:r>
              <a:rPr lang="el-GR" sz="1300" b="1" dirty="0" smtClean="0"/>
              <a:t>.</a:t>
            </a:r>
            <a:br>
              <a:rPr lang="el-GR" sz="1300" b="1" dirty="0" smtClean="0"/>
            </a:br>
            <a:r>
              <a:rPr lang="el-GR" sz="1300" dirty="0" smtClean="0"/>
              <a:t> Έπειτα όμως από ένα διάστημα αναγκαστικής και απότομης διακοπής, αλλά και μετά από κάθε διακοπή του συνεχούς της εκπαιδευτικής </a:t>
            </a:r>
            <a:r>
              <a:rPr lang="el-GR" sz="1300" smtClean="0"/>
              <a:t/>
            </a:r>
            <a:br>
              <a:rPr lang="el-GR" sz="1300" smtClean="0"/>
            </a:br>
            <a:r>
              <a:rPr lang="el-GR" sz="1300" smtClean="0"/>
              <a:t>διαδικασίας, </a:t>
            </a:r>
            <a:r>
              <a:rPr lang="el-GR" sz="1300" b="1" dirty="0" smtClean="0"/>
              <a:t>προκύπτει η ανάγκη επανεκκίνησης κι ενεργοποίησης </a:t>
            </a:r>
            <a:br>
              <a:rPr lang="el-GR" sz="1300" b="1" dirty="0" smtClean="0"/>
            </a:br>
            <a:r>
              <a:rPr lang="el-GR" sz="1300" b="1" dirty="0" smtClean="0"/>
              <a:t>εκ νέου των επικοινωνιακών διαύλων</a:t>
            </a:r>
            <a:r>
              <a:rPr lang="el-GR" sz="1300" dirty="0" smtClean="0"/>
              <a:t>, αφού μάλιστα η επικοινωνία</a:t>
            </a:r>
            <a:br>
              <a:rPr lang="el-GR" sz="1300" dirty="0" smtClean="0"/>
            </a:br>
            <a:r>
              <a:rPr lang="el-GR" sz="1300" dirty="0" smtClean="0"/>
              <a:t>πια γίνεται σε πλαίσιο υποστηριζόμενο από </a:t>
            </a:r>
            <a:r>
              <a:rPr lang="el-GR" sz="1300" smtClean="0"/>
              <a:t>την </a:t>
            </a:r>
            <a:r>
              <a:rPr lang="el-GR" sz="1300" smtClean="0"/>
              <a:t>τεχνολογία.</a:t>
            </a:r>
            <a:endParaRPr lang="el-GR" sz="13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bwMode="auto">
          <a:xfrm>
            <a:off x="250825" y="206375"/>
            <a:ext cx="8435975" cy="1212850"/>
          </a:xfrm>
          <a:prstGeom prst="rect">
            <a:avLst/>
          </a:prstGeom>
          <a:noFill/>
          <a:ln>
            <a:miter lim="800000"/>
            <a:headEnd/>
            <a:tailEnd/>
          </a:ln>
        </p:spPr>
        <p:txBody>
          <a:bodyPr/>
          <a:lstStyle/>
          <a:p>
            <a:r>
              <a:rPr lang="el-GR" sz="2000" b="1" smtClean="0"/>
              <a:t>Εξ αποστάσεως Σύγχρονη &amp; Ασύγχρονη Εκπαίδευση. Διευρύνοντας </a:t>
            </a:r>
            <a:br>
              <a:rPr lang="el-GR" sz="2000" b="1" smtClean="0"/>
            </a:br>
            <a:r>
              <a:rPr lang="el-GR" sz="2000" b="1" smtClean="0"/>
              <a:t>ακόμη περισσότερο τον ορίζοντα της εκπαίδευσης;</a:t>
            </a:r>
            <a:r>
              <a:rPr lang="el-GR" sz="4000" smtClean="0"/>
              <a:t/>
            </a:r>
            <a:br>
              <a:rPr lang="el-GR" sz="4000" smtClean="0"/>
            </a:br>
            <a:endParaRPr lang="el-GR" sz="4000" smtClean="0"/>
          </a:p>
        </p:txBody>
      </p:sp>
      <p:sp>
        <p:nvSpPr>
          <p:cNvPr id="67587" name="Rectangle 3"/>
          <p:cNvSpPr>
            <a:spLocks noGrp="1" noChangeArrowheads="1"/>
          </p:cNvSpPr>
          <p:nvPr>
            <p:ph type="body" idx="4294967295"/>
          </p:nvPr>
        </p:nvSpPr>
        <p:spPr bwMode="auto">
          <a:xfrm>
            <a:off x="457200" y="1200150"/>
            <a:ext cx="8229600" cy="3394075"/>
          </a:xfrm>
          <a:prstGeom prst="rect">
            <a:avLst/>
          </a:prstGeom>
          <a:noFill/>
          <a:ln>
            <a:miter lim="800000"/>
            <a:headEnd/>
            <a:tailEnd/>
          </a:ln>
        </p:spPr>
        <p:txBody>
          <a:bodyPr/>
          <a:lstStyle/>
          <a:p>
            <a:pPr algn="ctr" eaLnBrk="1" hangingPunct="1">
              <a:buFont typeface="Arial" charset="0"/>
              <a:buNone/>
            </a:pPr>
            <a:r>
              <a:rPr lang="el-GR" sz="3300" b="1" i="1" dirty="0" smtClean="0">
                <a:solidFill>
                  <a:schemeClr val="tx2"/>
                </a:solidFill>
              </a:rPr>
              <a:t>Καλό είναι να διευρύνεις τους ορίζοντες </a:t>
            </a:r>
          </a:p>
          <a:p>
            <a:pPr algn="ctr" eaLnBrk="1" hangingPunct="1">
              <a:buFont typeface="Arial" charset="0"/>
              <a:buNone/>
            </a:pPr>
            <a:r>
              <a:rPr lang="el-GR" sz="3300" b="1" i="1" dirty="0" smtClean="0">
                <a:solidFill>
                  <a:schemeClr val="tx2"/>
                </a:solidFill>
              </a:rPr>
              <a:t>των παιδιών σου... </a:t>
            </a:r>
            <a:endParaRPr lang="en-US" sz="3300" b="1" i="1" dirty="0" smtClean="0">
              <a:solidFill>
                <a:schemeClr val="tx2"/>
              </a:solidFill>
            </a:endParaRPr>
          </a:p>
          <a:p>
            <a:pPr algn="ctr" eaLnBrk="1" hangingPunct="1">
              <a:buFont typeface="Arial" charset="0"/>
              <a:buNone/>
            </a:pPr>
            <a:r>
              <a:rPr lang="el-GR" sz="3300" b="1" i="1" dirty="0" smtClean="0">
                <a:solidFill>
                  <a:schemeClr val="tx2"/>
                </a:solidFill>
              </a:rPr>
              <a:t>Δεν </a:t>
            </a:r>
            <a:r>
              <a:rPr lang="el-GR" sz="3300" b="1" i="1" dirty="0" smtClean="0">
                <a:solidFill>
                  <a:schemeClr val="tx2"/>
                </a:solidFill>
              </a:rPr>
              <a:t>είναι καλύτερο </a:t>
            </a:r>
          </a:p>
          <a:p>
            <a:pPr algn="ctr" eaLnBrk="1" hangingPunct="1">
              <a:buFont typeface="Arial" charset="0"/>
              <a:buNone/>
            </a:pPr>
            <a:r>
              <a:rPr lang="el-GR" sz="3300" b="1" i="1" dirty="0" smtClean="0">
                <a:solidFill>
                  <a:schemeClr val="tx2"/>
                </a:solidFill>
              </a:rPr>
              <a:t>όμως να δείχνεις τους ορίζοντες σε </a:t>
            </a:r>
          </a:p>
          <a:p>
            <a:pPr algn="ctr" eaLnBrk="1" hangingPunct="1">
              <a:buFont typeface="Arial" charset="0"/>
              <a:buNone/>
            </a:pPr>
            <a:r>
              <a:rPr lang="el-GR" sz="3300" b="1" i="1" dirty="0" smtClean="0">
                <a:solidFill>
                  <a:schemeClr val="tx2"/>
                </a:solidFill>
              </a:rPr>
              <a:t>όσα περισσότερα παιδιά μπορείς;" </a:t>
            </a:r>
            <a:endParaRPr lang="en-US" sz="3300" b="1" i="1" dirty="0" smtClean="0">
              <a:solidFill>
                <a:schemeClr val="tx2"/>
              </a:solidFill>
            </a:endParaRPr>
          </a:p>
          <a:p>
            <a:pPr algn="ctr" eaLnBrk="1" hangingPunct="1">
              <a:buFont typeface="Arial" charset="0"/>
              <a:buNone/>
            </a:pPr>
            <a:r>
              <a:rPr lang="el-GR" sz="3300" b="1" i="1" dirty="0" smtClean="0">
                <a:solidFill>
                  <a:schemeClr val="tx2"/>
                </a:solidFill>
              </a:rPr>
              <a:t>[</a:t>
            </a:r>
            <a:r>
              <a:rPr lang="el-GR" sz="3300" b="1" i="1" dirty="0" smtClean="0">
                <a:solidFill>
                  <a:schemeClr val="tx2"/>
                </a:solidFill>
              </a:rPr>
              <a:t>Β.Ο.]</a:t>
            </a:r>
          </a:p>
          <a:p>
            <a:pPr>
              <a:buFont typeface="Arial" charset="0"/>
              <a:buNone/>
            </a:pPr>
            <a:endParaRPr lang="el-GR" dirty="0" smtClean="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bwMode="auto">
          <a:xfrm>
            <a:off x="457200" y="206375"/>
            <a:ext cx="8229600" cy="857250"/>
          </a:xfrm>
          <a:prstGeom prst="rect">
            <a:avLst/>
          </a:prstGeom>
          <a:noFill/>
          <a:ln>
            <a:miter lim="800000"/>
            <a:headEnd/>
            <a:tailEnd/>
          </a:ln>
        </p:spPr>
        <p:txBody>
          <a:bodyPr/>
          <a:lstStyle/>
          <a:p>
            <a:r>
              <a:rPr lang="el-GR" sz="3600" b="1" smtClean="0"/>
              <a:t>ΕξΑΕ Σύγχρονη και Ασύγχρονη</a:t>
            </a:r>
          </a:p>
        </p:txBody>
      </p:sp>
      <p:sp>
        <p:nvSpPr>
          <p:cNvPr id="68611" name="Rectangle 3"/>
          <p:cNvSpPr>
            <a:spLocks noGrp="1" noChangeArrowheads="1"/>
          </p:cNvSpPr>
          <p:nvPr>
            <p:ph type="body" idx="4294967295"/>
          </p:nvPr>
        </p:nvSpPr>
        <p:spPr bwMode="auto">
          <a:xfrm>
            <a:off x="457200" y="1200150"/>
            <a:ext cx="8229600" cy="3394075"/>
          </a:xfrm>
          <a:prstGeom prst="rect">
            <a:avLst/>
          </a:prstGeom>
          <a:noFill/>
          <a:ln>
            <a:miter lim="800000"/>
            <a:headEnd/>
            <a:tailEnd/>
          </a:ln>
        </p:spPr>
        <p:txBody>
          <a:bodyPr/>
          <a:lstStyle/>
          <a:p>
            <a:pPr algn="ctr" eaLnBrk="1" hangingPunct="1">
              <a:lnSpc>
                <a:spcPct val="90000"/>
              </a:lnSpc>
              <a:buFont typeface="Arial" charset="0"/>
              <a:buNone/>
            </a:pPr>
            <a:r>
              <a:rPr lang="el-GR" sz="1800" b="1" smtClean="0"/>
              <a:t>ΦΕΚ-Τεύχος B’ 3882/12.09.2020</a:t>
            </a:r>
          </a:p>
          <a:p>
            <a:pPr algn="ctr" eaLnBrk="1" hangingPunct="1">
              <a:lnSpc>
                <a:spcPct val="90000"/>
              </a:lnSpc>
              <a:buFont typeface="Arial" charset="0"/>
              <a:buNone/>
            </a:pPr>
            <a:r>
              <a:rPr lang="el-GR" sz="1800" b="1" smtClean="0"/>
              <a:t>ΑΠΟΦΑΣΕΙΣ</a:t>
            </a:r>
          </a:p>
          <a:p>
            <a:pPr algn="ctr" eaLnBrk="1" hangingPunct="1">
              <a:lnSpc>
                <a:spcPct val="90000"/>
              </a:lnSpc>
              <a:buFont typeface="Arial" charset="0"/>
              <a:buNone/>
            </a:pPr>
            <a:r>
              <a:rPr lang="el-GR" sz="1800" b="1" smtClean="0"/>
              <a:t>Αριθμ. 120126/ΓΔ4</a:t>
            </a:r>
          </a:p>
          <a:p>
            <a:pPr algn="ctr" eaLnBrk="1" hangingPunct="1">
              <a:lnSpc>
                <a:spcPct val="90000"/>
              </a:lnSpc>
              <a:buFont typeface="Arial" charset="0"/>
              <a:buNone/>
            </a:pPr>
            <a:endParaRPr lang="el-GR" sz="1800" b="1" smtClean="0"/>
          </a:p>
          <a:p>
            <a:pPr eaLnBrk="1" hangingPunct="1">
              <a:lnSpc>
                <a:spcPct val="90000"/>
              </a:lnSpc>
              <a:buFont typeface="Arial" charset="0"/>
              <a:buNone/>
            </a:pPr>
            <a:endParaRPr lang="el-GR" sz="1800" b="1" smtClean="0"/>
          </a:p>
          <a:p>
            <a:pPr algn="ctr" eaLnBrk="1" hangingPunct="1">
              <a:lnSpc>
                <a:spcPct val="90000"/>
              </a:lnSpc>
              <a:buFont typeface="Arial" charset="0"/>
              <a:buNone/>
            </a:pPr>
            <a:r>
              <a:rPr lang="el-GR" sz="1800" smtClean="0"/>
              <a:t>Παροχή σύγχρονης εξ αποστάσεως εκπαίδευσης για όσους μαθητές</a:t>
            </a:r>
          </a:p>
          <a:p>
            <a:pPr algn="ctr" eaLnBrk="1" hangingPunct="1">
              <a:lnSpc>
                <a:spcPct val="90000"/>
              </a:lnSpc>
              <a:buFont typeface="Arial" charset="0"/>
              <a:buNone/>
            </a:pPr>
            <a:r>
              <a:rPr lang="el-GR" sz="1800" smtClean="0"/>
              <a:t> ανήκουν στις ευπαθείς ομάδες ή σε περίπτωση διακοπής λειτουργίας </a:t>
            </a:r>
          </a:p>
          <a:p>
            <a:pPr algn="ctr" eaLnBrk="1" hangingPunct="1">
              <a:lnSpc>
                <a:spcPct val="90000"/>
              </a:lnSpc>
              <a:buFont typeface="Arial" charset="0"/>
              <a:buNone/>
            </a:pPr>
            <a:r>
              <a:rPr lang="el-GR" sz="1800" smtClean="0"/>
              <a:t>του σχολείου λόγω </a:t>
            </a:r>
            <a:r>
              <a:rPr lang="en-US" sz="1800" smtClean="0"/>
              <a:t>covid</a:t>
            </a:r>
            <a:endParaRPr lang="el-GR" sz="1800" smtClean="0"/>
          </a:p>
          <a:p>
            <a:pPr eaLnBrk="1" hangingPunct="1">
              <a:lnSpc>
                <a:spcPct val="90000"/>
              </a:lnSpc>
              <a:buFont typeface="Arial" charset="0"/>
              <a:buNone/>
            </a:pPr>
            <a:endParaRPr lang="el-GR" sz="3000" smtClean="0"/>
          </a:p>
          <a:p>
            <a:endParaRPr lang="el-GR" smtClean="0"/>
          </a:p>
        </p:txBody>
      </p:sp>
      <p:pic>
        <p:nvPicPr>
          <p:cNvPr id="68612" name="Picture 31"/>
          <p:cNvPicPr>
            <a:picLocks noChangeAspect="1"/>
          </p:cNvPicPr>
          <p:nvPr/>
        </p:nvPicPr>
        <p:blipFill>
          <a:blip r:embed="rId2" cstate="print"/>
          <a:srcRect/>
          <a:stretch>
            <a:fillRect/>
          </a:stretch>
        </p:blipFill>
        <p:spPr bwMode="auto">
          <a:xfrm>
            <a:off x="323850" y="915988"/>
            <a:ext cx="1684338" cy="17541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idx="4294967295"/>
          </p:nvPr>
        </p:nvSpPr>
        <p:spPr bwMode="auto">
          <a:xfrm>
            <a:off x="457200" y="206375"/>
            <a:ext cx="8229600" cy="857250"/>
          </a:xfrm>
          <a:prstGeom prst="rect">
            <a:avLst/>
          </a:prstGeom>
          <a:noFill/>
          <a:ln>
            <a:miter lim="800000"/>
            <a:headEnd/>
            <a:tailEnd/>
          </a:ln>
        </p:spPr>
        <p:txBody>
          <a:bodyPr/>
          <a:lstStyle/>
          <a:p>
            <a:r>
              <a:rPr lang="el-GR" sz="2800" b="1" smtClean="0"/>
              <a:t>Τι πρέπει να κάνει το σχολείο;</a:t>
            </a:r>
            <a:r>
              <a:rPr lang="el-GR" sz="1600" b="1" smtClean="0"/>
              <a:t/>
            </a:r>
            <a:br>
              <a:rPr lang="el-GR" sz="1600" b="1" smtClean="0"/>
            </a:br>
            <a:endParaRPr lang="el-GR" sz="1600" b="1" smtClean="0"/>
          </a:p>
        </p:txBody>
      </p:sp>
      <p:sp>
        <p:nvSpPr>
          <p:cNvPr id="70661" name="Rectangle 5"/>
          <p:cNvSpPr>
            <a:spLocks noGrp="1" noChangeArrowheads="1"/>
          </p:cNvSpPr>
          <p:nvPr>
            <p:ph type="body" sz="half" idx="4294967295"/>
          </p:nvPr>
        </p:nvSpPr>
        <p:spPr bwMode="auto">
          <a:xfrm>
            <a:off x="468313" y="1203325"/>
            <a:ext cx="3817935" cy="3654441"/>
          </a:xfrm>
          <a:prstGeom prst="rect">
            <a:avLst/>
          </a:prstGeom>
          <a:noFill/>
          <a:ln>
            <a:miter lim="800000"/>
            <a:headEnd/>
            <a:tailEnd/>
          </a:ln>
        </p:spPr>
        <p:txBody>
          <a:bodyPr/>
          <a:lstStyle/>
          <a:p>
            <a:pPr eaLnBrk="1" hangingPunct="1">
              <a:lnSpc>
                <a:spcPct val="80000"/>
              </a:lnSpc>
            </a:pPr>
            <a:endParaRPr lang="el-GR" sz="1500" dirty="0" smtClean="0"/>
          </a:p>
          <a:p>
            <a:pPr eaLnBrk="1" hangingPunct="1">
              <a:lnSpc>
                <a:spcPct val="80000"/>
              </a:lnSpc>
            </a:pPr>
            <a:endParaRPr lang="el-GR" sz="1500" dirty="0" smtClean="0"/>
          </a:p>
          <a:p>
            <a:pPr marL="176213" indent="-176213" algn="just" eaLnBrk="1" hangingPunct="1">
              <a:lnSpc>
                <a:spcPct val="150000"/>
              </a:lnSpc>
              <a:spcBef>
                <a:spcPts val="0"/>
              </a:spcBef>
              <a:buFont typeface="Wingdings" pitchFamily="2" charset="2"/>
              <a:buChar char="Ø"/>
            </a:pPr>
            <a:r>
              <a:rPr lang="el-GR" sz="1200" dirty="0" smtClean="0"/>
              <a:t>Ο </a:t>
            </a:r>
            <a:r>
              <a:rPr lang="el-GR" sz="1200" dirty="0" smtClean="0"/>
              <a:t>Σύλλογος διδασκόντων αποφασίζει</a:t>
            </a:r>
          </a:p>
          <a:p>
            <a:pPr marL="176213" indent="-176213" algn="just" eaLnBrk="1" hangingPunct="1">
              <a:lnSpc>
                <a:spcPct val="150000"/>
              </a:lnSpc>
              <a:spcBef>
                <a:spcPts val="0"/>
              </a:spcBef>
              <a:buFont typeface="Wingdings" pitchFamily="2" charset="2"/>
              <a:buNone/>
            </a:pPr>
            <a:r>
              <a:rPr lang="el-GR" sz="1200" dirty="0" smtClean="0"/>
              <a:t>       για τον τρόπο εφαρμογής της ΕΞΑΕ </a:t>
            </a:r>
          </a:p>
          <a:p>
            <a:pPr marL="176213" indent="-176213" algn="just" eaLnBrk="1" hangingPunct="1">
              <a:lnSpc>
                <a:spcPct val="150000"/>
              </a:lnSpc>
              <a:spcBef>
                <a:spcPts val="0"/>
              </a:spcBef>
              <a:buFont typeface="Wingdings" pitchFamily="2" charset="2"/>
              <a:buNone/>
            </a:pPr>
            <a:endParaRPr lang="el-GR" sz="1200" dirty="0" smtClean="0"/>
          </a:p>
          <a:p>
            <a:pPr marL="176213" indent="-176213" algn="just" eaLnBrk="1" hangingPunct="1">
              <a:lnSpc>
                <a:spcPct val="150000"/>
              </a:lnSpc>
              <a:spcBef>
                <a:spcPts val="0"/>
              </a:spcBef>
              <a:buFont typeface="Wingdings" pitchFamily="2" charset="2"/>
              <a:buChar char="Ø"/>
            </a:pPr>
            <a:r>
              <a:rPr lang="el-GR" sz="1200" dirty="0" smtClean="0"/>
              <a:t>Ορίζονται υπεύθυνοι </a:t>
            </a:r>
            <a:r>
              <a:rPr lang="el-GR" sz="1200" dirty="0" smtClean="0"/>
              <a:t>εκπαιδευτικοί,</a:t>
            </a:r>
            <a:endParaRPr lang="en-US" sz="1200" dirty="0" smtClean="0"/>
          </a:p>
          <a:p>
            <a:pPr marL="176213" indent="-176213" algn="just" eaLnBrk="1" hangingPunct="1">
              <a:lnSpc>
                <a:spcPct val="150000"/>
              </a:lnSpc>
              <a:spcBef>
                <a:spcPts val="0"/>
              </a:spcBef>
              <a:buNone/>
            </a:pPr>
            <a:r>
              <a:rPr lang="en-US" sz="1200" dirty="0" smtClean="0"/>
              <a:t> </a:t>
            </a:r>
            <a:r>
              <a:rPr lang="en-US" sz="1200" dirty="0" smtClean="0"/>
              <a:t>    </a:t>
            </a:r>
            <a:r>
              <a:rPr lang="el-GR" sz="1200" dirty="0" smtClean="0"/>
              <a:t>εξασφαλίζονται </a:t>
            </a:r>
            <a:r>
              <a:rPr lang="el-GR" sz="1200" dirty="0" smtClean="0"/>
              <a:t>τα Μέσα εφαρμογής.</a:t>
            </a:r>
          </a:p>
          <a:p>
            <a:pPr marL="176213" indent="-176213" algn="just" eaLnBrk="1" hangingPunct="1">
              <a:lnSpc>
                <a:spcPct val="150000"/>
              </a:lnSpc>
              <a:spcBef>
                <a:spcPts val="0"/>
              </a:spcBef>
              <a:buFont typeface="Wingdings" pitchFamily="2" charset="2"/>
              <a:buChar char="Ø"/>
            </a:pPr>
            <a:endParaRPr lang="el-GR" sz="1200" dirty="0" smtClean="0"/>
          </a:p>
          <a:p>
            <a:pPr marL="176213" indent="-176213" algn="just" eaLnBrk="1" hangingPunct="1">
              <a:lnSpc>
                <a:spcPct val="150000"/>
              </a:lnSpc>
              <a:spcBef>
                <a:spcPts val="0"/>
              </a:spcBef>
              <a:buFont typeface="Wingdings" pitchFamily="2" charset="2"/>
              <a:buChar char="Ø"/>
            </a:pPr>
            <a:r>
              <a:rPr lang="el-GR" sz="1200" dirty="0" smtClean="0"/>
              <a:t>Οι εκπαιδευτικοί </a:t>
            </a:r>
            <a:r>
              <a:rPr lang="el-GR" sz="1200" dirty="0" err="1" smtClean="0"/>
              <a:t>επικαιροποιούν</a:t>
            </a:r>
            <a:r>
              <a:rPr lang="el-GR" sz="1200" dirty="0" smtClean="0"/>
              <a:t> </a:t>
            </a:r>
          </a:p>
          <a:p>
            <a:pPr marL="176213" indent="-176213" algn="just" eaLnBrk="1" hangingPunct="1">
              <a:lnSpc>
                <a:spcPct val="150000"/>
              </a:lnSpc>
              <a:spcBef>
                <a:spcPts val="0"/>
              </a:spcBef>
              <a:buNone/>
            </a:pPr>
            <a:r>
              <a:rPr lang="el-GR" sz="1200" dirty="0" smtClean="0"/>
              <a:t> </a:t>
            </a:r>
            <a:r>
              <a:rPr lang="el-GR" sz="1200" dirty="0" smtClean="0"/>
              <a:t>    </a:t>
            </a:r>
            <a:r>
              <a:rPr lang="el-GR" sz="1200" dirty="0" smtClean="0"/>
              <a:t>τα στοιχεία </a:t>
            </a:r>
            <a:r>
              <a:rPr lang="el-GR" sz="1200" dirty="0" smtClean="0"/>
              <a:t>τους στο </a:t>
            </a:r>
            <a:r>
              <a:rPr lang="el-GR" sz="1200" dirty="0" smtClean="0"/>
              <a:t>ΠΣΔ</a:t>
            </a:r>
            <a:endParaRPr lang="en-US" sz="1200" dirty="0" smtClean="0"/>
          </a:p>
          <a:p>
            <a:pPr marL="176213" indent="-176213" algn="just" eaLnBrk="1" hangingPunct="1">
              <a:lnSpc>
                <a:spcPct val="150000"/>
              </a:lnSpc>
              <a:spcBef>
                <a:spcPts val="0"/>
              </a:spcBef>
              <a:buFont typeface="Wingdings" pitchFamily="2" charset="2"/>
              <a:buNone/>
            </a:pPr>
            <a:endParaRPr lang="el-GR" sz="1200" dirty="0" smtClean="0"/>
          </a:p>
          <a:p>
            <a:pPr marL="176213" indent="-176213" algn="just">
              <a:lnSpc>
                <a:spcPct val="150000"/>
              </a:lnSpc>
              <a:spcBef>
                <a:spcPts val="0"/>
              </a:spcBef>
              <a:buFont typeface="Wingdings" pitchFamily="2" charset="2"/>
              <a:buChar char="Ø"/>
            </a:pPr>
            <a:r>
              <a:rPr lang="el-GR" sz="1200" dirty="0" smtClean="0"/>
              <a:t>Οι  εισερχόμενοι </a:t>
            </a:r>
            <a:r>
              <a:rPr lang="el-GR" sz="1200" dirty="0" smtClean="0"/>
              <a:t>αναπληρωτές </a:t>
            </a:r>
            <a:r>
              <a:rPr lang="el-GR" sz="1200" dirty="0" smtClean="0"/>
              <a:t>εγγράφονται </a:t>
            </a:r>
            <a:endParaRPr lang="el-GR" sz="1200" dirty="0" smtClean="0"/>
          </a:p>
          <a:p>
            <a:pPr marL="176213" indent="-176213" algn="just">
              <a:lnSpc>
                <a:spcPct val="150000"/>
              </a:lnSpc>
              <a:spcBef>
                <a:spcPts val="0"/>
              </a:spcBef>
              <a:buNone/>
            </a:pPr>
            <a:r>
              <a:rPr lang="el-GR" sz="1200" dirty="0" smtClean="0"/>
              <a:t> </a:t>
            </a:r>
            <a:r>
              <a:rPr lang="el-GR" sz="1200" dirty="0" smtClean="0"/>
              <a:t>    στο </a:t>
            </a:r>
            <a:r>
              <a:rPr lang="el-GR" sz="1200" dirty="0" smtClean="0"/>
              <a:t>ΠΣΔ.</a:t>
            </a:r>
            <a:endParaRPr lang="el-GR" sz="1200" dirty="0" smtClean="0"/>
          </a:p>
        </p:txBody>
      </p:sp>
      <p:sp>
        <p:nvSpPr>
          <p:cNvPr id="70662" name="Rectangle 6"/>
          <p:cNvSpPr>
            <a:spLocks noGrp="1" noChangeArrowheads="1"/>
          </p:cNvSpPr>
          <p:nvPr>
            <p:ph type="body" sz="half" idx="4294967295"/>
          </p:nvPr>
        </p:nvSpPr>
        <p:spPr bwMode="auto">
          <a:xfrm>
            <a:off x="4140200" y="1200150"/>
            <a:ext cx="4546600" cy="3394075"/>
          </a:xfrm>
          <a:prstGeom prst="rect">
            <a:avLst/>
          </a:prstGeom>
          <a:noFill/>
          <a:ln>
            <a:miter lim="800000"/>
            <a:headEnd/>
            <a:tailEnd/>
          </a:ln>
        </p:spPr>
        <p:txBody>
          <a:bodyPr/>
          <a:lstStyle/>
          <a:p>
            <a:pPr eaLnBrk="1" hangingPunct="1">
              <a:lnSpc>
                <a:spcPct val="80000"/>
              </a:lnSpc>
              <a:buFont typeface="Wingdings" pitchFamily="2" charset="2"/>
              <a:buChar char="Ø"/>
            </a:pPr>
            <a:endParaRPr lang="el-GR" sz="1200" dirty="0" smtClean="0"/>
          </a:p>
          <a:p>
            <a:pPr indent="0" eaLnBrk="1" hangingPunct="1">
              <a:lnSpc>
                <a:spcPct val="150000"/>
              </a:lnSpc>
              <a:spcBef>
                <a:spcPts val="0"/>
              </a:spcBef>
              <a:buFont typeface="Wingdings" pitchFamily="2" charset="2"/>
              <a:buNone/>
            </a:pPr>
            <a:r>
              <a:rPr lang="el-GR" sz="1200" b="1" u="sng" dirty="0" smtClean="0"/>
              <a:t>Όλοι </a:t>
            </a:r>
            <a:r>
              <a:rPr lang="el-GR" sz="1200" b="1" u="sng" dirty="0" smtClean="0"/>
              <a:t>οι εκπαιδευτικοί:</a:t>
            </a:r>
            <a:br>
              <a:rPr lang="el-GR" sz="1200" b="1" u="sng" dirty="0" smtClean="0"/>
            </a:br>
            <a:r>
              <a:rPr lang="el-GR" sz="1200" dirty="0" smtClean="0"/>
              <a:t>φροντίζουν για την </a:t>
            </a:r>
            <a:endParaRPr lang="el-GR" sz="1200" b="1" u="sng" dirty="0" smtClean="0"/>
          </a:p>
          <a:p>
            <a:pPr marL="265113" indent="-176213" algn="just" eaLnBrk="1" hangingPunct="1">
              <a:lnSpc>
                <a:spcPct val="150000"/>
              </a:lnSpc>
              <a:spcBef>
                <a:spcPts val="0"/>
              </a:spcBef>
              <a:buFont typeface="Wingdings" pitchFamily="2" charset="2"/>
              <a:buChar char="Ø"/>
            </a:pPr>
            <a:r>
              <a:rPr lang="el-GR" sz="1200" dirty="0" smtClean="0"/>
              <a:t>εγκατάσταση </a:t>
            </a:r>
            <a:r>
              <a:rPr lang="el-GR" sz="1200" dirty="0" smtClean="0"/>
              <a:t>πλατφόρμας </a:t>
            </a:r>
            <a:r>
              <a:rPr lang="el-GR" sz="1200" dirty="0" err="1" smtClean="0"/>
              <a:t>τηλεσυναντήσεων</a:t>
            </a:r>
            <a:r>
              <a:rPr lang="el-GR" sz="1200" dirty="0" smtClean="0"/>
              <a:t> – </a:t>
            </a:r>
          </a:p>
          <a:p>
            <a:pPr marL="265113" indent="-176213" algn="just" eaLnBrk="1" hangingPunct="1">
              <a:lnSpc>
                <a:spcPct val="150000"/>
              </a:lnSpc>
              <a:spcBef>
                <a:spcPts val="0"/>
              </a:spcBef>
              <a:buNone/>
            </a:pPr>
            <a:r>
              <a:rPr lang="el-GR" sz="1200" dirty="0" smtClean="0"/>
              <a:t> </a:t>
            </a:r>
            <a:r>
              <a:rPr lang="el-GR" sz="1200" dirty="0" smtClean="0"/>
              <a:t>    </a:t>
            </a:r>
            <a:r>
              <a:rPr lang="el-GR" sz="1200" dirty="0" smtClean="0"/>
              <a:t>τηλεδιασκέψεων </a:t>
            </a:r>
            <a:r>
              <a:rPr lang="el-GR" sz="1200" dirty="0" smtClean="0"/>
              <a:t>εγκεκριμένης </a:t>
            </a:r>
            <a:r>
              <a:rPr lang="el-GR" sz="1200" dirty="0" smtClean="0"/>
              <a:t>από </a:t>
            </a:r>
            <a:r>
              <a:rPr lang="el-GR" sz="1200" dirty="0" smtClean="0"/>
              <a:t>το Υπουργείο Παιδείας </a:t>
            </a:r>
            <a:endParaRPr lang="el-GR" sz="1200" dirty="0" smtClean="0"/>
          </a:p>
          <a:p>
            <a:pPr marL="265113" indent="-176213" algn="just" eaLnBrk="1" hangingPunct="1">
              <a:lnSpc>
                <a:spcPct val="150000"/>
              </a:lnSpc>
              <a:spcBef>
                <a:spcPts val="0"/>
              </a:spcBef>
              <a:buNone/>
            </a:pPr>
            <a:r>
              <a:rPr lang="el-GR" sz="1200" dirty="0" smtClean="0"/>
              <a:t> </a:t>
            </a:r>
            <a:r>
              <a:rPr lang="el-GR" sz="1200" dirty="0" smtClean="0"/>
              <a:t>     </a:t>
            </a:r>
            <a:r>
              <a:rPr lang="el-GR" sz="1200" dirty="0" smtClean="0"/>
              <a:t>ατομικά </a:t>
            </a:r>
            <a:r>
              <a:rPr lang="el-GR" sz="1200" dirty="0" smtClean="0"/>
              <a:t>με προσωπικό </a:t>
            </a:r>
            <a:r>
              <a:rPr lang="el-GR" sz="1200" dirty="0" smtClean="0"/>
              <a:t>κωδικό </a:t>
            </a:r>
            <a:r>
              <a:rPr lang="en-US" sz="1200" b="1" dirty="0" err="1" smtClean="0"/>
              <a:t>webex</a:t>
            </a:r>
            <a:r>
              <a:rPr lang="en-US" sz="1200" b="1" dirty="0" smtClean="0"/>
              <a:t> </a:t>
            </a:r>
            <a:r>
              <a:rPr lang="en-US" sz="1200" dirty="0" smtClean="0"/>
              <a:t> </a:t>
            </a:r>
            <a:r>
              <a:rPr lang="el-GR" sz="1200" dirty="0" smtClean="0"/>
              <a:t>για τη </a:t>
            </a:r>
            <a:endParaRPr lang="el-GR" sz="1200" dirty="0" smtClean="0"/>
          </a:p>
          <a:p>
            <a:pPr marL="265113" indent="-176213" algn="just" eaLnBrk="1" hangingPunct="1">
              <a:lnSpc>
                <a:spcPct val="150000"/>
              </a:lnSpc>
              <a:spcBef>
                <a:spcPts val="0"/>
              </a:spcBef>
              <a:buNone/>
            </a:pPr>
            <a:r>
              <a:rPr lang="el-GR" sz="1200" dirty="0" smtClean="0"/>
              <a:t> </a:t>
            </a:r>
            <a:r>
              <a:rPr lang="el-GR" sz="1200" dirty="0" smtClean="0"/>
              <a:t>     </a:t>
            </a:r>
            <a:r>
              <a:rPr lang="el-GR" sz="1200" dirty="0" smtClean="0"/>
              <a:t>Σύγχρονη </a:t>
            </a:r>
            <a:r>
              <a:rPr lang="el-GR" sz="1200" dirty="0" smtClean="0"/>
              <a:t>εξ Αποστάσεως </a:t>
            </a:r>
          </a:p>
          <a:p>
            <a:pPr marL="265113" indent="-176213" algn="just" eaLnBrk="1" hangingPunct="1">
              <a:lnSpc>
                <a:spcPct val="150000"/>
              </a:lnSpc>
              <a:spcBef>
                <a:spcPts val="0"/>
              </a:spcBef>
              <a:buFont typeface="Wingdings" pitchFamily="2" charset="2"/>
              <a:buChar char="Ø"/>
            </a:pPr>
            <a:r>
              <a:rPr lang="el-GR" sz="1200" b="1" dirty="0" smtClean="0"/>
              <a:t>επιλογή </a:t>
            </a:r>
            <a:r>
              <a:rPr lang="en-US" sz="1200" b="1" dirty="0" smtClean="0"/>
              <a:t>e-me </a:t>
            </a:r>
            <a:r>
              <a:rPr lang="el-GR" sz="1200" b="1" dirty="0" smtClean="0"/>
              <a:t>ή</a:t>
            </a:r>
            <a:r>
              <a:rPr lang="en-US" sz="1200" b="1" dirty="0" smtClean="0"/>
              <a:t> e-</a:t>
            </a:r>
            <a:r>
              <a:rPr lang="el-GR" sz="1200" b="1" dirty="0" smtClean="0"/>
              <a:t> </a:t>
            </a:r>
            <a:r>
              <a:rPr lang="en-US" sz="1200" b="1" dirty="0" smtClean="0"/>
              <a:t>class</a:t>
            </a:r>
            <a:r>
              <a:rPr lang="el-GR" sz="1200" b="1" dirty="0" smtClean="0"/>
              <a:t> </a:t>
            </a:r>
            <a:r>
              <a:rPr lang="el-GR" sz="1200" dirty="0" smtClean="0"/>
              <a:t>για την</a:t>
            </a:r>
          </a:p>
          <a:p>
            <a:pPr marL="265113" indent="-176213" algn="just" eaLnBrk="1" hangingPunct="1">
              <a:lnSpc>
                <a:spcPct val="150000"/>
              </a:lnSpc>
              <a:spcBef>
                <a:spcPts val="0"/>
              </a:spcBef>
              <a:buFont typeface="Wingdings" pitchFamily="2" charset="2"/>
              <a:buNone/>
            </a:pPr>
            <a:r>
              <a:rPr lang="el-GR" sz="1200" dirty="0" smtClean="0"/>
              <a:t>        εφαρμογή της Ασύγχρονης εξ Αποστάσεως </a:t>
            </a:r>
            <a:endParaRPr lang="el-GR" sz="1200" dirty="0" smtClean="0"/>
          </a:p>
          <a:p>
            <a:pPr marL="265113" indent="-176213" algn="just" eaLnBrk="1" hangingPunct="1">
              <a:lnSpc>
                <a:spcPct val="150000"/>
              </a:lnSpc>
              <a:spcBef>
                <a:spcPts val="0"/>
              </a:spcBef>
              <a:buFont typeface="Wingdings" pitchFamily="2" charset="2"/>
              <a:buNone/>
            </a:pPr>
            <a:endParaRPr lang="el-GR" sz="1200" dirty="0" smtClean="0"/>
          </a:p>
          <a:p>
            <a:pPr marL="265113" indent="-176213" algn="just" eaLnBrk="1" hangingPunct="1">
              <a:lnSpc>
                <a:spcPct val="150000"/>
              </a:lnSpc>
              <a:spcBef>
                <a:spcPts val="0"/>
              </a:spcBef>
              <a:buFont typeface="Wingdings" pitchFamily="2" charset="2"/>
              <a:buNone/>
            </a:pPr>
            <a:r>
              <a:rPr lang="el-GR" sz="1200" dirty="0" smtClean="0"/>
              <a:t>      </a:t>
            </a:r>
            <a:r>
              <a:rPr lang="el-GR" sz="1200" b="1" u="sng" dirty="0" smtClean="0"/>
              <a:t>κάθε </a:t>
            </a:r>
            <a:r>
              <a:rPr lang="el-GR" sz="1200" b="1" u="sng" dirty="0" smtClean="0"/>
              <a:t>εκπαιδευτικός</a:t>
            </a:r>
            <a:r>
              <a:rPr lang="el-GR" sz="1200" dirty="0" smtClean="0"/>
              <a:t> </a:t>
            </a:r>
            <a:r>
              <a:rPr lang="el-GR" sz="1200" dirty="0" smtClean="0"/>
              <a:t> έχει </a:t>
            </a:r>
            <a:r>
              <a:rPr lang="el-GR" sz="1200" dirty="0" smtClean="0"/>
              <a:t>την προσωπική του </a:t>
            </a:r>
            <a:endParaRPr lang="el-GR" sz="1200" dirty="0" smtClean="0"/>
          </a:p>
          <a:p>
            <a:pPr marL="265113" indent="-176213" algn="just" eaLnBrk="1" hangingPunct="1">
              <a:lnSpc>
                <a:spcPct val="150000"/>
              </a:lnSpc>
              <a:spcBef>
                <a:spcPts val="0"/>
              </a:spcBef>
              <a:buFont typeface="Wingdings" pitchFamily="2" charset="2"/>
              <a:buNone/>
            </a:pPr>
            <a:r>
              <a:rPr lang="el-GR" sz="1200" dirty="0" smtClean="0"/>
              <a:t> </a:t>
            </a:r>
            <a:r>
              <a:rPr lang="el-GR" sz="1200" dirty="0" smtClean="0"/>
              <a:t>     </a:t>
            </a:r>
            <a:r>
              <a:rPr lang="el-GR" sz="1200" dirty="0" smtClean="0"/>
              <a:t>ηλεκτρονική τάξη</a:t>
            </a:r>
            <a:endParaRPr lang="el-GR" sz="1200" dirty="0" smtClean="0"/>
          </a:p>
          <a:p>
            <a:pPr indent="0" algn="just">
              <a:lnSpc>
                <a:spcPct val="150000"/>
              </a:lnSpc>
              <a:spcBef>
                <a:spcPts val="0"/>
              </a:spcBef>
            </a:pPr>
            <a:endParaRPr lang="el-GR" sz="1200" dirty="0" smtClean="0"/>
          </a:p>
        </p:txBody>
      </p:sp>
      <p:pic>
        <p:nvPicPr>
          <p:cNvPr id="70663" name="Picture 31"/>
          <p:cNvPicPr>
            <a:picLocks noChangeAspect="1"/>
          </p:cNvPicPr>
          <p:nvPr/>
        </p:nvPicPr>
        <p:blipFill>
          <a:blip r:embed="rId2" cstate="print"/>
          <a:srcRect/>
          <a:stretch>
            <a:fillRect/>
          </a:stretch>
        </p:blipFill>
        <p:spPr bwMode="auto">
          <a:xfrm>
            <a:off x="179388" y="0"/>
            <a:ext cx="1684337" cy="17541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bwMode="auto">
          <a:xfrm>
            <a:off x="457200" y="206375"/>
            <a:ext cx="8229600" cy="857250"/>
          </a:xfrm>
          <a:prstGeom prst="rect">
            <a:avLst/>
          </a:prstGeom>
          <a:noFill/>
          <a:ln>
            <a:miter lim="800000"/>
            <a:headEnd/>
            <a:tailEnd/>
          </a:ln>
        </p:spPr>
        <p:txBody>
          <a:bodyPr/>
          <a:lstStyle/>
          <a:p>
            <a:r>
              <a:rPr lang="el-GR" sz="2800" b="1" dirty="0" smtClean="0"/>
              <a:t>Τι πρέπει να κάνει το σχολείο;</a:t>
            </a:r>
            <a:r>
              <a:rPr lang="el-GR" sz="1600" b="1" dirty="0" smtClean="0"/>
              <a:t/>
            </a:r>
            <a:br>
              <a:rPr lang="el-GR" sz="1600" b="1" dirty="0" smtClean="0"/>
            </a:br>
            <a:endParaRPr lang="el-GR" sz="1600" b="1" dirty="0" smtClean="0"/>
          </a:p>
        </p:txBody>
      </p:sp>
      <p:sp>
        <p:nvSpPr>
          <p:cNvPr id="72707" name="Rectangle 3"/>
          <p:cNvSpPr>
            <a:spLocks noGrp="1" noChangeArrowheads="1"/>
          </p:cNvSpPr>
          <p:nvPr>
            <p:ph type="body" idx="4294967295"/>
          </p:nvPr>
        </p:nvSpPr>
        <p:spPr bwMode="auto">
          <a:xfrm>
            <a:off x="457200" y="857238"/>
            <a:ext cx="8229600" cy="3736987"/>
          </a:xfrm>
          <a:prstGeom prst="rect">
            <a:avLst/>
          </a:prstGeom>
          <a:noFill/>
          <a:ln>
            <a:miter lim="800000"/>
            <a:headEnd/>
            <a:tailEnd/>
          </a:ln>
        </p:spPr>
        <p:txBody>
          <a:bodyPr/>
          <a:lstStyle/>
          <a:p>
            <a:pPr algn="just" eaLnBrk="1" hangingPunct="1">
              <a:lnSpc>
                <a:spcPct val="150000"/>
              </a:lnSpc>
              <a:buFont typeface="Wingdings" pitchFamily="2" charset="2"/>
              <a:buChar char="Ø"/>
            </a:pPr>
            <a:r>
              <a:rPr lang="el-GR" sz="1400" b="1" dirty="0" smtClean="0"/>
              <a:t>Το </a:t>
            </a:r>
            <a:r>
              <a:rPr lang="en-US" sz="1400" b="1" dirty="0" smtClean="0"/>
              <a:t>blog-</a:t>
            </a:r>
            <a:r>
              <a:rPr lang="el-GR" sz="1400" b="1" dirty="0" err="1" smtClean="0"/>
              <a:t>ιστολόγια</a:t>
            </a:r>
            <a:r>
              <a:rPr lang="el-GR" sz="1400" b="1" dirty="0" smtClean="0"/>
              <a:t> </a:t>
            </a:r>
            <a:r>
              <a:rPr lang="el-GR" sz="1400" dirty="0" smtClean="0"/>
              <a:t>των Σχολείων είναι τα μέσα που αναδεικνύουν το προφίλ της σχολικής </a:t>
            </a:r>
            <a:endParaRPr lang="el-GR" sz="1400" dirty="0" smtClean="0"/>
          </a:p>
          <a:p>
            <a:pPr algn="just" eaLnBrk="1" hangingPunct="1">
              <a:lnSpc>
                <a:spcPct val="150000"/>
              </a:lnSpc>
              <a:buNone/>
            </a:pPr>
            <a:r>
              <a:rPr lang="el-GR" sz="1400" dirty="0" smtClean="0"/>
              <a:t> </a:t>
            </a:r>
            <a:r>
              <a:rPr lang="el-GR" sz="1400" dirty="0" smtClean="0"/>
              <a:t>       </a:t>
            </a:r>
            <a:r>
              <a:rPr lang="el-GR" sz="1400" dirty="0" smtClean="0"/>
              <a:t>μονάδας </a:t>
            </a:r>
            <a:r>
              <a:rPr lang="el-GR" sz="1400" dirty="0" smtClean="0"/>
              <a:t>και χρησιμοποιούνται ως μέσω επικοινωνίας με τους γονείς-πίνακας ανακοινώσεων.</a:t>
            </a:r>
          </a:p>
          <a:p>
            <a:pPr algn="just" eaLnBrk="1" hangingPunct="1">
              <a:lnSpc>
                <a:spcPct val="150000"/>
              </a:lnSpc>
              <a:buFont typeface="Wingdings" pitchFamily="2" charset="2"/>
              <a:buChar char="Ø"/>
            </a:pPr>
            <a:endParaRPr lang="el-GR" sz="1400" b="1" dirty="0" smtClean="0"/>
          </a:p>
          <a:p>
            <a:pPr algn="just" eaLnBrk="1" hangingPunct="1">
              <a:lnSpc>
                <a:spcPct val="150000"/>
              </a:lnSpc>
              <a:buFont typeface="Wingdings" pitchFamily="2" charset="2"/>
              <a:buChar char="Ø"/>
            </a:pPr>
            <a:r>
              <a:rPr lang="el-GR" sz="1400" b="1" dirty="0" err="1" smtClean="0"/>
              <a:t>Επικαιροποιεί</a:t>
            </a:r>
            <a:r>
              <a:rPr lang="el-GR" sz="1400" b="1" dirty="0" smtClean="0"/>
              <a:t>  </a:t>
            </a:r>
            <a:r>
              <a:rPr lang="el-GR" sz="1400" b="1" dirty="0" smtClean="0"/>
              <a:t>τηλέφωνα γονιών-προσωπικά </a:t>
            </a:r>
            <a:r>
              <a:rPr lang="en-US" sz="1400" b="1" dirty="0" smtClean="0"/>
              <a:t>mail</a:t>
            </a:r>
            <a:r>
              <a:rPr lang="el-GR" sz="1400" b="1" dirty="0" smtClean="0"/>
              <a:t> γονιών</a:t>
            </a:r>
          </a:p>
          <a:p>
            <a:pPr algn="just" eaLnBrk="1" hangingPunct="1">
              <a:lnSpc>
                <a:spcPct val="150000"/>
              </a:lnSpc>
              <a:buFont typeface="Wingdings" pitchFamily="2" charset="2"/>
              <a:buChar char="Ø"/>
            </a:pPr>
            <a:endParaRPr lang="en-US" sz="1400" b="1" dirty="0" smtClean="0"/>
          </a:p>
          <a:p>
            <a:pPr algn="just" eaLnBrk="1" hangingPunct="1">
              <a:lnSpc>
                <a:spcPct val="150000"/>
              </a:lnSpc>
              <a:buFont typeface="Wingdings" pitchFamily="2" charset="2"/>
              <a:buChar char="Ø"/>
            </a:pPr>
            <a:r>
              <a:rPr lang="el-GR" sz="1400" b="1" dirty="0" smtClean="0"/>
              <a:t>Φροντίζει για την εγγραφή των μαθητών στο ΠΣΔ-με ευθύνη του γονιού.</a:t>
            </a:r>
          </a:p>
          <a:p>
            <a:pPr algn="just" eaLnBrk="1" hangingPunct="1">
              <a:lnSpc>
                <a:spcPct val="150000"/>
              </a:lnSpc>
              <a:buFont typeface="Wingdings" pitchFamily="2" charset="2"/>
              <a:buChar char="Ø"/>
            </a:pPr>
            <a:endParaRPr lang="en-US" sz="1400" b="1" dirty="0" smtClean="0"/>
          </a:p>
          <a:p>
            <a:pPr algn="just" eaLnBrk="1" hangingPunct="1">
              <a:lnSpc>
                <a:spcPct val="150000"/>
              </a:lnSpc>
              <a:buFont typeface="Wingdings" pitchFamily="2" charset="2"/>
              <a:buChar char="Ø"/>
            </a:pPr>
            <a:r>
              <a:rPr lang="el-GR" sz="1400" b="1" dirty="0" smtClean="0"/>
              <a:t>Ενημερώνει τη ΔΠΕ για μαθητές που ανήκουν στην κατηγορία των ευπαθών ομάδων.</a:t>
            </a:r>
          </a:p>
          <a:p>
            <a:pPr algn="just" eaLnBrk="1" hangingPunct="1">
              <a:lnSpc>
                <a:spcPct val="150000"/>
              </a:lnSpc>
              <a:buFont typeface="Wingdings" pitchFamily="2" charset="2"/>
              <a:buChar char="Ø"/>
            </a:pPr>
            <a:endParaRPr lang="el-GR" sz="1400" b="1" dirty="0" smtClean="0"/>
          </a:p>
          <a:p>
            <a:pPr algn="just" eaLnBrk="1" hangingPunct="1">
              <a:lnSpc>
                <a:spcPct val="150000"/>
              </a:lnSpc>
              <a:buFont typeface="Wingdings" pitchFamily="2" charset="2"/>
              <a:buChar char="Ø"/>
            </a:pPr>
            <a:r>
              <a:rPr lang="el-GR" sz="1400" b="1" dirty="0" smtClean="0"/>
              <a:t>                          </a:t>
            </a:r>
            <a:r>
              <a:rPr lang="el-GR" sz="1400" b="1" dirty="0" smtClean="0"/>
              <a:t>             </a:t>
            </a:r>
            <a:r>
              <a:rPr lang="el-GR" sz="1400" b="1" dirty="0" smtClean="0"/>
              <a:t>ΔΙΑΣΦΑΛΙΖΕΙ ΤΗΝ ΕΠΙΚΟΙΝΩΝΙΑ</a:t>
            </a:r>
          </a:p>
          <a:p>
            <a:endParaRPr lang="el-GR" sz="1400" dirty="0" smtClean="0"/>
          </a:p>
        </p:txBody>
      </p:sp>
      <p:pic>
        <p:nvPicPr>
          <p:cNvPr id="72708" name="Picture 31"/>
          <p:cNvPicPr>
            <a:picLocks noChangeAspect="1"/>
          </p:cNvPicPr>
          <p:nvPr/>
        </p:nvPicPr>
        <p:blipFill>
          <a:blip r:embed="rId2" cstate="print"/>
          <a:srcRect/>
          <a:stretch>
            <a:fillRect/>
          </a:stretch>
        </p:blipFill>
        <p:spPr bwMode="auto">
          <a:xfrm>
            <a:off x="7308850" y="3389313"/>
            <a:ext cx="1684338" cy="17541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idx="4294967295"/>
          </p:nvPr>
        </p:nvSpPr>
        <p:spPr bwMode="auto">
          <a:xfrm>
            <a:off x="468313" y="195263"/>
            <a:ext cx="8229600" cy="857250"/>
          </a:xfrm>
          <a:prstGeom prst="rect">
            <a:avLst/>
          </a:prstGeom>
          <a:noFill/>
          <a:ln>
            <a:miter lim="800000"/>
            <a:headEnd/>
            <a:tailEnd/>
          </a:ln>
        </p:spPr>
        <p:txBody>
          <a:bodyPr/>
          <a:lstStyle/>
          <a:p>
            <a:r>
              <a:rPr lang="el-GR" sz="2800" b="1" smtClean="0"/>
              <a:t>ΤΡΟΠΟΙ ΣΥΝΕΡΓΑΣΙΑΣ </a:t>
            </a:r>
            <a:br>
              <a:rPr lang="el-GR" sz="2800" b="1" smtClean="0"/>
            </a:br>
            <a:r>
              <a:rPr lang="el-GR" sz="2800" b="1" smtClean="0"/>
              <a:t>ΣΧΟΛΕΙΟΥ - ΟΙΚΟΓΕΝΕΙΑΣ</a:t>
            </a:r>
          </a:p>
        </p:txBody>
      </p:sp>
      <p:sp>
        <p:nvSpPr>
          <p:cNvPr id="73733" name="Rectangle 5"/>
          <p:cNvSpPr>
            <a:spLocks noGrp="1" noChangeArrowheads="1"/>
          </p:cNvSpPr>
          <p:nvPr>
            <p:ph type="body" sz="half" idx="4294967295"/>
          </p:nvPr>
        </p:nvSpPr>
        <p:spPr bwMode="auto">
          <a:xfrm>
            <a:off x="457200" y="1200150"/>
            <a:ext cx="4038600" cy="3394075"/>
          </a:xfrm>
          <a:prstGeom prst="rect">
            <a:avLst/>
          </a:prstGeom>
          <a:noFill/>
          <a:ln>
            <a:miter lim="800000"/>
            <a:headEnd/>
            <a:tailEnd/>
          </a:ln>
        </p:spPr>
        <p:txBody>
          <a:bodyPr/>
          <a:lstStyle/>
          <a:p>
            <a:pPr eaLnBrk="1" hangingPunct="1">
              <a:lnSpc>
                <a:spcPct val="80000"/>
              </a:lnSpc>
              <a:buFont typeface="Wingdings" pitchFamily="2" charset="2"/>
              <a:buChar char="v"/>
            </a:pPr>
            <a:endParaRPr lang="el-GR" sz="1400" b="1" dirty="0" smtClean="0"/>
          </a:p>
          <a:p>
            <a:pPr eaLnBrk="1" hangingPunct="1">
              <a:lnSpc>
                <a:spcPct val="150000"/>
              </a:lnSpc>
              <a:buFont typeface="Wingdings" pitchFamily="2" charset="2"/>
              <a:buChar char="v"/>
            </a:pPr>
            <a:r>
              <a:rPr lang="el-GR" sz="1400" b="1" dirty="0" err="1" smtClean="0"/>
              <a:t>Tηλεφωνικά</a:t>
            </a:r>
            <a:endParaRPr lang="el-GR" sz="1400" b="1" dirty="0" smtClean="0"/>
          </a:p>
          <a:p>
            <a:pPr eaLnBrk="1" hangingPunct="1">
              <a:lnSpc>
                <a:spcPct val="150000"/>
              </a:lnSpc>
              <a:buFont typeface="Wingdings" pitchFamily="2" charset="2"/>
              <a:buChar char="v"/>
            </a:pPr>
            <a:r>
              <a:rPr lang="el-GR" sz="1400" dirty="0" smtClean="0"/>
              <a:t>Με </a:t>
            </a:r>
            <a:r>
              <a:rPr lang="el-GR" sz="1400" b="1" dirty="0" smtClean="0"/>
              <a:t>e-</a:t>
            </a:r>
            <a:r>
              <a:rPr lang="el-GR" sz="1400" b="1" dirty="0" err="1" smtClean="0"/>
              <a:t>mail</a:t>
            </a:r>
            <a:endParaRPr lang="el-GR" sz="1400" b="1" dirty="0" smtClean="0"/>
          </a:p>
          <a:p>
            <a:pPr eaLnBrk="1" hangingPunct="1">
              <a:lnSpc>
                <a:spcPct val="150000"/>
              </a:lnSpc>
              <a:buFont typeface="Wingdings" pitchFamily="2" charset="2"/>
              <a:buChar char="v"/>
            </a:pPr>
            <a:r>
              <a:rPr lang="el-GR" sz="1400" dirty="0" smtClean="0"/>
              <a:t>Μέσω </a:t>
            </a:r>
            <a:r>
              <a:rPr lang="el-GR" sz="1400" dirty="0" smtClean="0"/>
              <a:t>της </a:t>
            </a:r>
            <a:r>
              <a:rPr lang="el-GR" sz="1400" b="1" dirty="0" err="1" smtClean="0"/>
              <a:t>Iστοσελίδας</a:t>
            </a:r>
            <a:r>
              <a:rPr lang="el-GR" sz="1400" b="1" dirty="0" smtClean="0"/>
              <a:t> ή </a:t>
            </a:r>
          </a:p>
          <a:p>
            <a:pPr eaLnBrk="1" hangingPunct="1">
              <a:lnSpc>
                <a:spcPct val="150000"/>
              </a:lnSpc>
              <a:buFont typeface="Wingdings" pitchFamily="2" charset="2"/>
              <a:buNone/>
            </a:pPr>
            <a:r>
              <a:rPr lang="el-GR" sz="1400" b="1" dirty="0" smtClean="0"/>
              <a:t>      του </a:t>
            </a:r>
            <a:r>
              <a:rPr lang="el-GR" sz="1400" b="1" dirty="0" err="1" smtClean="0"/>
              <a:t>ιστολογίου</a:t>
            </a:r>
            <a:r>
              <a:rPr lang="el-GR" sz="1400" b="1" dirty="0" smtClean="0"/>
              <a:t> (</a:t>
            </a:r>
            <a:r>
              <a:rPr lang="el-GR" sz="1400" b="1" dirty="0" err="1" smtClean="0"/>
              <a:t>blog</a:t>
            </a:r>
            <a:r>
              <a:rPr lang="el-GR" sz="1400" b="1" dirty="0" smtClean="0"/>
              <a:t>) του σχολείου. </a:t>
            </a:r>
          </a:p>
          <a:p>
            <a:pPr eaLnBrk="1" hangingPunct="1">
              <a:lnSpc>
                <a:spcPct val="150000"/>
              </a:lnSpc>
              <a:buFont typeface="Wingdings" pitchFamily="2" charset="2"/>
              <a:buChar char="v"/>
            </a:pPr>
            <a:r>
              <a:rPr lang="el-GR" sz="1400" b="1" dirty="0" smtClean="0"/>
              <a:t>Επιστολές</a:t>
            </a:r>
            <a:endParaRPr lang="el-GR" sz="1400" dirty="0" smtClean="0"/>
          </a:p>
          <a:p>
            <a:pPr>
              <a:lnSpc>
                <a:spcPct val="150000"/>
              </a:lnSpc>
              <a:buFont typeface="Wingdings" pitchFamily="2" charset="2"/>
              <a:buChar char="v"/>
            </a:pPr>
            <a:r>
              <a:rPr lang="el-GR" sz="1400" dirty="0" smtClean="0"/>
              <a:t>Μέσω </a:t>
            </a:r>
            <a:r>
              <a:rPr lang="el-GR" sz="1400" b="1" dirty="0" smtClean="0"/>
              <a:t>πλατφορμών ασύγχρονης και</a:t>
            </a:r>
          </a:p>
          <a:p>
            <a:pPr eaLnBrk="1" hangingPunct="1">
              <a:lnSpc>
                <a:spcPct val="150000"/>
              </a:lnSpc>
              <a:buFont typeface="Wingdings" pitchFamily="2" charset="2"/>
              <a:buNone/>
            </a:pPr>
            <a:r>
              <a:rPr lang="el-GR" sz="1400" b="1" dirty="0" smtClean="0"/>
              <a:t>      σύγχρονης </a:t>
            </a:r>
            <a:r>
              <a:rPr lang="el-GR" sz="1400" b="1" dirty="0" smtClean="0"/>
              <a:t>επικοινωνίας</a:t>
            </a:r>
            <a:endParaRPr lang="en-US" sz="1400" b="1" dirty="0" smtClean="0"/>
          </a:p>
          <a:p>
            <a:pPr eaLnBrk="1" hangingPunct="1">
              <a:lnSpc>
                <a:spcPct val="150000"/>
              </a:lnSpc>
              <a:buFont typeface="Wingdings" pitchFamily="2" charset="2"/>
              <a:buNone/>
            </a:pPr>
            <a:r>
              <a:rPr lang="en-US" sz="1400" dirty="0" smtClean="0"/>
              <a:t>      (</a:t>
            </a:r>
            <a:r>
              <a:rPr lang="el-GR" sz="1400" dirty="0" smtClean="0"/>
              <a:t>η-τάξη</a:t>
            </a:r>
            <a:r>
              <a:rPr lang="el-GR" sz="1400" dirty="0" smtClean="0"/>
              <a:t>, η e-</a:t>
            </a:r>
            <a:r>
              <a:rPr lang="el-GR" sz="1400" dirty="0" err="1" smtClean="0"/>
              <a:t>me</a:t>
            </a:r>
            <a:r>
              <a:rPr lang="el-GR" sz="1400" dirty="0" smtClean="0"/>
              <a:t>, </a:t>
            </a:r>
            <a:r>
              <a:rPr lang="el-GR" sz="1400" dirty="0" smtClean="0"/>
              <a:t>Web</a:t>
            </a:r>
            <a:r>
              <a:rPr lang="en-US" sz="1400" dirty="0" smtClean="0"/>
              <a:t>e</a:t>
            </a:r>
            <a:r>
              <a:rPr lang="el-GR" sz="1400" dirty="0" smtClean="0"/>
              <a:t>x</a:t>
            </a:r>
            <a:r>
              <a:rPr lang="el-GR" sz="1400" dirty="0" smtClean="0"/>
              <a:t>)</a:t>
            </a:r>
          </a:p>
          <a:p>
            <a:pPr eaLnBrk="1" hangingPunct="1">
              <a:lnSpc>
                <a:spcPct val="150000"/>
              </a:lnSpc>
              <a:buFont typeface="Wingdings" pitchFamily="2" charset="2"/>
              <a:buNone/>
            </a:pPr>
            <a:endParaRPr lang="el-GR" sz="1400" b="1" dirty="0" smtClean="0"/>
          </a:p>
        </p:txBody>
      </p:sp>
      <p:sp>
        <p:nvSpPr>
          <p:cNvPr id="73734" name="Rectangle 6"/>
          <p:cNvSpPr>
            <a:spLocks noGrp="1" noChangeArrowheads="1"/>
          </p:cNvSpPr>
          <p:nvPr>
            <p:ph type="body" sz="half" idx="4294967295"/>
          </p:nvPr>
        </p:nvSpPr>
        <p:spPr bwMode="auto">
          <a:xfrm>
            <a:off x="4286248" y="1200150"/>
            <a:ext cx="4400552" cy="3394075"/>
          </a:xfrm>
          <a:prstGeom prst="rect">
            <a:avLst/>
          </a:prstGeom>
          <a:noFill/>
          <a:ln>
            <a:miter lim="800000"/>
            <a:headEnd/>
            <a:tailEnd/>
          </a:ln>
        </p:spPr>
        <p:txBody>
          <a:bodyPr/>
          <a:lstStyle/>
          <a:p>
            <a:pPr algn="just" eaLnBrk="1" hangingPunct="1">
              <a:lnSpc>
                <a:spcPct val="150000"/>
              </a:lnSpc>
              <a:buFont typeface="Arial" charset="0"/>
              <a:buNone/>
            </a:pPr>
            <a:r>
              <a:rPr lang="el-GR" sz="1600" dirty="0" smtClean="0"/>
              <a:t>       </a:t>
            </a:r>
            <a:r>
              <a:rPr lang="el-GR" sz="1600" b="1" u="sng" dirty="0" smtClean="0"/>
              <a:t>ΙΔΙΑΙΤΕΡΑ:</a:t>
            </a:r>
          </a:p>
          <a:p>
            <a:pPr marL="0" indent="0" algn="just" eaLnBrk="1" hangingPunct="1">
              <a:lnSpc>
                <a:spcPct val="150000"/>
              </a:lnSpc>
              <a:spcBef>
                <a:spcPts val="0"/>
              </a:spcBef>
              <a:buFont typeface="Arial" charset="0"/>
              <a:buNone/>
            </a:pPr>
            <a:r>
              <a:rPr lang="el-GR" sz="1400" b="1" u="sng" dirty="0" smtClean="0"/>
              <a:t>το</a:t>
            </a:r>
            <a:r>
              <a:rPr lang="el-GR" sz="1400" u="sng" dirty="0" smtClean="0"/>
              <a:t> </a:t>
            </a:r>
            <a:r>
              <a:rPr lang="el-GR" sz="1400" b="1" u="sng" dirty="0" smtClean="0"/>
              <a:t>πρόγραμμα </a:t>
            </a:r>
            <a:r>
              <a:rPr lang="el-GR" sz="1400" b="1" u="sng" dirty="0" smtClean="0"/>
              <a:t>πραγματοποίησης</a:t>
            </a:r>
            <a:r>
              <a:rPr lang="el-GR" sz="1400" b="1" dirty="0" smtClean="0"/>
              <a:t> </a:t>
            </a:r>
            <a:endParaRPr lang="en-US" sz="1400" b="1" dirty="0" smtClean="0"/>
          </a:p>
          <a:p>
            <a:pPr marL="0" indent="0" algn="just" eaLnBrk="1" hangingPunct="1">
              <a:lnSpc>
                <a:spcPct val="150000"/>
              </a:lnSpc>
              <a:spcBef>
                <a:spcPts val="0"/>
              </a:spcBef>
              <a:buFont typeface="Arial" charset="0"/>
              <a:buNone/>
            </a:pPr>
            <a:r>
              <a:rPr lang="el-GR" sz="1400" b="1" dirty="0" smtClean="0"/>
              <a:t>των </a:t>
            </a:r>
            <a:r>
              <a:rPr lang="el-GR" sz="1400" b="1" dirty="0" smtClean="0"/>
              <a:t>τηλεδιασκέψεων είναι πολύ σημαντικό, </a:t>
            </a:r>
            <a:endParaRPr lang="en-US" sz="1400" b="1" dirty="0" smtClean="0"/>
          </a:p>
          <a:p>
            <a:pPr marL="0" indent="0" algn="just" eaLnBrk="1" hangingPunct="1">
              <a:lnSpc>
                <a:spcPct val="150000"/>
              </a:lnSpc>
              <a:spcBef>
                <a:spcPts val="0"/>
              </a:spcBef>
              <a:buFont typeface="Arial" charset="0"/>
              <a:buNone/>
            </a:pPr>
            <a:r>
              <a:rPr lang="el-GR" sz="1400" b="1" dirty="0" smtClean="0"/>
              <a:t>καθώς </a:t>
            </a:r>
            <a:r>
              <a:rPr lang="el-GR" sz="1400" b="1" dirty="0" smtClean="0"/>
              <a:t>πρέπει να γνωρίζουν </a:t>
            </a:r>
            <a:r>
              <a:rPr lang="el-GR" sz="1400" b="1" dirty="0" smtClean="0"/>
              <a:t>και </a:t>
            </a:r>
            <a:r>
              <a:rPr lang="el-GR" sz="1400" b="1" dirty="0" smtClean="0"/>
              <a:t>τα υπόλοιπα </a:t>
            </a:r>
            <a:endParaRPr lang="en-US" sz="1400" b="1" dirty="0" smtClean="0"/>
          </a:p>
          <a:p>
            <a:pPr marL="0" indent="0" algn="just" eaLnBrk="1" hangingPunct="1">
              <a:lnSpc>
                <a:spcPct val="150000"/>
              </a:lnSpc>
              <a:spcBef>
                <a:spcPts val="0"/>
              </a:spcBef>
              <a:buFont typeface="Arial" charset="0"/>
              <a:buNone/>
            </a:pPr>
            <a:r>
              <a:rPr lang="el-GR" sz="1400" b="1" dirty="0" smtClean="0"/>
              <a:t>μέλη </a:t>
            </a:r>
            <a:r>
              <a:rPr lang="el-GR" sz="1400" b="1" dirty="0" smtClean="0"/>
              <a:t>της οικογένειας </a:t>
            </a:r>
            <a:r>
              <a:rPr lang="el-GR" sz="1400" b="1" dirty="0" smtClean="0"/>
              <a:t>πότε </a:t>
            </a:r>
            <a:r>
              <a:rPr lang="el-GR" sz="1400" b="1" dirty="0" smtClean="0"/>
              <a:t>θα πρέπει να έχουν οι μαθητές/μαθήτριες </a:t>
            </a:r>
            <a:r>
              <a:rPr lang="el-GR" sz="1400" b="1" dirty="0" smtClean="0"/>
              <a:t>στη </a:t>
            </a:r>
            <a:r>
              <a:rPr lang="el-GR" sz="1400" b="1" dirty="0" smtClean="0"/>
              <a:t>διάθεσή τους τον </a:t>
            </a:r>
            <a:endParaRPr lang="en-US" sz="1400" b="1" dirty="0" smtClean="0"/>
          </a:p>
          <a:p>
            <a:pPr marL="0" indent="0" algn="just" eaLnBrk="1" hangingPunct="1">
              <a:lnSpc>
                <a:spcPct val="150000"/>
              </a:lnSpc>
              <a:spcBef>
                <a:spcPts val="0"/>
              </a:spcBef>
              <a:buFont typeface="Arial" charset="0"/>
              <a:buNone/>
            </a:pPr>
            <a:r>
              <a:rPr lang="el-GR" sz="1400" b="1" dirty="0" smtClean="0"/>
              <a:t>υπολογιστή για </a:t>
            </a:r>
            <a:r>
              <a:rPr lang="el-GR" sz="1400" b="1" dirty="0" smtClean="0"/>
              <a:t>την οργάνωση των δικών τους </a:t>
            </a:r>
            <a:endParaRPr lang="en-US" sz="1400" b="1" dirty="0" smtClean="0"/>
          </a:p>
          <a:p>
            <a:pPr marL="0" indent="0" algn="just" eaLnBrk="1" hangingPunct="1">
              <a:lnSpc>
                <a:spcPct val="150000"/>
              </a:lnSpc>
              <a:spcBef>
                <a:spcPts val="0"/>
              </a:spcBef>
              <a:buFont typeface="Arial" charset="0"/>
              <a:buNone/>
            </a:pPr>
            <a:r>
              <a:rPr lang="el-GR" sz="1400" b="1" dirty="0" smtClean="0"/>
              <a:t>προγραμμάτων </a:t>
            </a:r>
            <a:r>
              <a:rPr lang="el-GR" sz="1400" b="1" dirty="0" smtClean="0"/>
              <a:t>τηλεδιασκέψεων, </a:t>
            </a:r>
            <a:r>
              <a:rPr lang="el-GR" sz="1400" b="1" dirty="0" smtClean="0"/>
              <a:t>μελέτης </a:t>
            </a:r>
            <a:r>
              <a:rPr lang="el-GR" sz="1400" b="1" dirty="0" smtClean="0"/>
              <a:t>υλικού, εργασίας κτλ. </a:t>
            </a:r>
            <a:endParaRPr lang="en-US" sz="1400" b="1" dirty="0" smtClean="0"/>
          </a:p>
          <a:p>
            <a:pPr algn="just" eaLnBrk="1" hangingPunct="1">
              <a:lnSpc>
                <a:spcPct val="150000"/>
              </a:lnSpc>
              <a:buFont typeface="Arial" charset="0"/>
              <a:buNone/>
            </a:pPr>
            <a:endParaRPr lang="el-GR" sz="1400" dirty="0" smtClean="0"/>
          </a:p>
          <a:p>
            <a:endParaRPr lang="el-GR" sz="1400" dirty="0" smtClean="0"/>
          </a:p>
        </p:txBody>
      </p:sp>
      <p:pic>
        <p:nvPicPr>
          <p:cNvPr id="73735" name="Picture 31"/>
          <p:cNvPicPr>
            <a:picLocks noChangeAspect="1"/>
          </p:cNvPicPr>
          <p:nvPr/>
        </p:nvPicPr>
        <p:blipFill>
          <a:blip r:embed="rId2" cstate="print"/>
          <a:srcRect/>
          <a:stretch>
            <a:fillRect/>
          </a:stretch>
        </p:blipFill>
        <p:spPr bwMode="auto">
          <a:xfrm>
            <a:off x="7918450" y="3867150"/>
            <a:ext cx="1225550" cy="1276350"/>
          </a:xfrm>
          <a:prstGeom prst="rect">
            <a:avLst/>
          </a:prstGeom>
          <a:noFill/>
          <a:ln w="9525">
            <a:noFill/>
            <a:miter lim="800000"/>
            <a:headEnd/>
            <a:tailEnd/>
          </a:ln>
        </p:spPr>
      </p:pic>
      <p:pic>
        <p:nvPicPr>
          <p:cNvPr id="73736" name="Picture 31"/>
          <p:cNvPicPr>
            <a:picLocks noChangeAspect="1"/>
          </p:cNvPicPr>
          <p:nvPr/>
        </p:nvPicPr>
        <p:blipFill>
          <a:blip r:embed="rId2" cstate="print"/>
          <a:srcRect/>
          <a:stretch>
            <a:fillRect/>
          </a:stretch>
        </p:blipFill>
        <p:spPr bwMode="auto">
          <a:xfrm>
            <a:off x="7740650" y="0"/>
            <a:ext cx="1225550" cy="1276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idx="4294967295"/>
          </p:nvPr>
        </p:nvSpPr>
        <p:spPr bwMode="auto">
          <a:xfrm>
            <a:off x="468313" y="195263"/>
            <a:ext cx="8229600" cy="857250"/>
          </a:xfrm>
          <a:prstGeom prst="rect">
            <a:avLst/>
          </a:prstGeom>
          <a:noFill/>
          <a:ln>
            <a:miter lim="800000"/>
            <a:headEnd/>
            <a:tailEnd/>
          </a:ln>
        </p:spPr>
        <p:txBody>
          <a:bodyPr/>
          <a:lstStyle/>
          <a:p>
            <a:r>
              <a:rPr lang="el-GR" sz="3200" b="1" dirty="0" smtClean="0"/>
              <a:t>Περιεχόμενο επικοινωνίας σχολείου</a:t>
            </a:r>
          </a:p>
        </p:txBody>
      </p:sp>
      <p:sp>
        <p:nvSpPr>
          <p:cNvPr id="75781" name="Rectangle 5"/>
          <p:cNvSpPr>
            <a:spLocks noGrp="1" noChangeArrowheads="1"/>
          </p:cNvSpPr>
          <p:nvPr>
            <p:ph type="body" sz="half" idx="4294967295"/>
          </p:nvPr>
        </p:nvSpPr>
        <p:spPr bwMode="auto">
          <a:xfrm>
            <a:off x="214282" y="1200150"/>
            <a:ext cx="4500594" cy="3729054"/>
          </a:xfrm>
          <a:prstGeom prst="rect">
            <a:avLst/>
          </a:prstGeom>
          <a:noFill/>
          <a:ln>
            <a:miter lim="800000"/>
            <a:headEnd/>
            <a:tailEnd/>
          </a:ln>
        </p:spPr>
        <p:txBody>
          <a:bodyPr/>
          <a:lstStyle/>
          <a:p>
            <a:pPr eaLnBrk="1" hangingPunct="1">
              <a:lnSpc>
                <a:spcPct val="150000"/>
              </a:lnSpc>
              <a:buFont typeface="Wingdings" pitchFamily="2" charset="2"/>
              <a:buChar char="ü"/>
            </a:pPr>
            <a:r>
              <a:rPr lang="el-GR" sz="1100" b="1" dirty="0" smtClean="0"/>
              <a:t>Ενημερώσεις</a:t>
            </a:r>
            <a:r>
              <a:rPr lang="el-GR" sz="1100" b="1" dirty="0" smtClean="0"/>
              <a:t>:</a:t>
            </a:r>
            <a:r>
              <a:rPr lang="el-GR" sz="1100" dirty="0" smtClean="0"/>
              <a:t> </a:t>
            </a:r>
          </a:p>
          <a:p>
            <a:pPr eaLnBrk="1" hangingPunct="1">
              <a:lnSpc>
                <a:spcPct val="150000"/>
              </a:lnSpc>
              <a:buFontTx/>
              <a:buChar char="•"/>
            </a:pPr>
            <a:r>
              <a:rPr lang="el-GR" sz="1100" dirty="0" smtClean="0">
                <a:solidFill>
                  <a:schemeClr val="tx2"/>
                </a:solidFill>
              </a:rPr>
              <a:t>η λειτουργία του σχολείου, </a:t>
            </a:r>
          </a:p>
          <a:p>
            <a:pPr eaLnBrk="1" hangingPunct="1">
              <a:lnSpc>
                <a:spcPct val="150000"/>
              </a:lnSpc>
              <a:buFontTx/>
              <a:buChar char="•"/>
            </a:pPr>
            <a:r>
              <a:rPr lang="el-GR" sz="1100" dirty="0" smtClean="0">
                <a:solidFill>
                  <a:schemeClr val="tx2"/>
                </a:solidFill>
              </a:rPr>
              <a:t>οι ημερομηνίες που το σχολείο είναι κλειστό,</a:t>
            </a:r>
          </a:p>
          <a:p>
            <a:pPr eaLnBrk="1" hangingPunct="1">
              <a:lnSpc>
                <a:spcPct val="150000"/>
              </a:lnSpc>
              <a:buFontTx/>
              <a:buChar char="•"/>
            </a:pPr>
            <a:r>
              <a:rPr lang="el-GR" sz="1100" dirty="0" smtClean="0">
                <a:solidFill>
                  <a:schemeClr val="tx2"/>
                </a:solidFill>
              </a:rPr>
              <a:t>το πρόγραμμα της εκπαιδευτικής τηλεόρασης</a:t>
            </a:r>
          </a:p>
          <a:p>
            <a:pPr eaLnBrk="1" hangingPunct="1">
              <a:lnSpc>
                <a:spcPct val="150000"/>
              </a:lnSpc>
              <a:buFont typeface="Wingdings" pitchFamily="2" charset="2"/>
              <a:buChar char="ü"/>
            </a:pPr>
            <a:r>
              <a:rPr lang="el-GR" sz="1100" b="1" dirty="0" smtClean="0"/>
              <a:t>Πληροφορίες </a:t>
            </a:r>
            <a:r>
              <a:rPr lang="el-GR" sz="1100" b="1" dirty="0" smtClean="0"/>
              <a:t>για την εφαρμογή της </a:t>
            </a:r>
            <a:r>
              <a:rPr lang="el-GR" sz="1100" b="1" dirty="0" err="1" smtClean="0"/>
              <a:t>ΕξΑΕ</a:t>
            </a:r>
            <a:endParaRPr lang="el-GR" sz="1100" b="1" dirty="0" smtClean="0"/>
          </a:p>
          <a:p>
            <a:pPr eaLnBrk="1" hangingPunct="1">
              <a:lnSpc>
                <a:spcPct val="150000"/>
              </a:lnSpc>
              <a:buFont typeface="Wingdings" pitchFamily="2" charset="2"/>
              <a:buChar char="ü"/>
            </a:pPr>
            <a:r>
              <a:rPr lang="el-GR" sz="1100" b="1" dirty="0" smtClean="0"/>
              <a:t>Ο </a:t>
            </a:r>
            <a:r>
              <a:rPr lang="el-GR" sz="1100" b="1" dirty="0" smtClean="0"/>
              <a:t>Σύλλογος Διδασκόντων θα πρέπει να </a:t>
            </a:r>
            <a:r>
              <a:rPr lang="el-GR" sz="1100" b="1" dirty="0" smtClean="0"/>
              <a:t>αποφασίσε</a:t>
            </a:r>
            <a:r>
              <a:rPr lang="el-GR" sz="1100" b="1" dirty="0" smtClean="0"/>
              <a:t>ι</a:t>
            </a:r>
            <a:r>
              <a:rPr lang="el-GR" sz="1100" b="1" dirty="0" smtClean="0"/>
              <a:t>:</a:t>
            </a:r>
            <a:endParaRPr lang="el-GR" sz="1100" b="1" dirty="0" smtClean="0"/>
          </a:p>
          <a:p>
            <a:pPr eaLnBrk="1" hangingPunct="1">
              <a:lnSpc>
                <a:spcPct val="150000"/>
              </a:lnSpc>
              <a:buFontTx/>
              <a:buChar char="•"/>
            </a:pPr>
            <a:r>
              <a:rPr lang="el-GR" sz="1100" b="1" dirty="0" smtClean="0">
                <a:solidFill>
                  <a:schemeClr val="tx2"/>
                </a:solidFill>
              </a:rPr>
              <a:t>αν θα στείλει το σχολείο ή ο κάθε </a:t>
            </a:r>
            <a:r>
              <a:rPr lang="el-GR" sz="1100" dirty="0" smtClean="0">
                <a:solidFill>
                  <a:schemeClr val="tx2"/>
                </a:solidFill>
              </a:rPr>
              <a:t>εκπαιδευτικός </a:t>
            </a:r>
            <a:r>
              <a:rPr lang="el-GR" sz="1100" dirty="0" smtClean="0">
                <a:solidFill>
                  <a:schemeClr val="tx2"/>
                </a:solidFill>
              </a:rPr>
              <a:t>μια </a:t>
            </a:r>
            <a:r>
              <a:rPr lang="el-GR" sz="1100" dirty="0" smtClean="0">
                <a:solidFill>
                  <a:schemeClr val="tx2"/>
                </a:solidFill>
              </a:rPr>
              <a:t>κεντρική ενημέρωση στους μαθητές του </a:t>
            </a:r>
            <a:r>
              <a:rPr lang="el-GR" sz="1100" dirty="0" smtClean="0">
                <a:solidFill>
                  <a:schemeClr val="tx2"/>
                </a:solidFill>
              </a:rPr>
              <a:t>για </a:t>
            </a:r>
            <a:r>
              <a:rPr lang="el-GR" sz="1100" dirty="0" smtClean="0">
                <a:solidFill>
                  <a:schemeClr val="tx2"/>
                </a:solidFill>
              </a:rPr>
              <a:t>τον τρόπο που θα εφαρμόσει την </a:t>
            </a:r>
            <a:r>
              <a:rPr lang="el-GR" sz="1100" dirty="0" err="1" smtClean="0">
                <a:solidFill>
                  <a:schemeClr val="tx2"/>
                </a:solidFill>
              </a:rPr>
              <a:t>ΕξΑΕ</a:t>
            </a:r>
            <a:endParaRPr lang="el-GR" sz="1100" dirty="0" smtClean="0">
              <a:solidFill>
                <a:schemeClr val="tx2"/>
              </a:solidFill>
            </a:endParaRPr>
          </a:p>
          <a:p>
            <a:pPr eaLnBrk="1" hangingPunct="1">
              <a:lnSpc>
                <a:spcPct val="150000"/>
              </a:lnSpc>
              <a:buFontTx/>
              <a:buChar char="•"/>
            </a:pPr>
            <a:r>
              <a:rPr lang="el-GR" sz="1100" dirty="0" smtClean="0">
                <a:solidFill>
                  <a:schemeClr val="tx2"/>
                </a:solidFill>
              </a:rPr>
              <a:t>ποια πλατφόρμα θα χρησιμοποιήσει,</a:t>
            </a:r>
          </a:p>
          <a:p>
            <a:pPr eaLnBrk="1" hangingPunct="1">
              <a:lnSpc>
                <a:spcPct val="150000"/>
              </a:lnSpc>
              <a:buFontTx/>
              <a:buChar char="•"/>
            </a:pPr>
            <a:r>
              <a:rPr lang="el-GR" sz="1100" dirty="0" smtClean="0">
                <a:solidFill>
                  <a:schemeClr val="tx2"/>
                </a:solidFill>
              </a:rPr>
              <a:t>με ποια συχνότητα θα αναρτάται υλικό,</a:t>
            </a:r>
          </a:p>
          <a:p>
            <a:pPr eaLnBrk="1" hangingPunct="1">
              <a:lnSpc>
                <a:spcPct val="150000"/>
              </a:lnSpc>
              <a:buFontTx/>
              <a:buChar char="•"/>
            </a:pPr>
            <a:r>
              <a:rPr lang="el-GR" sz="1100" dirty="0" smtClean="0">
                <a:solidFill>
                  <a:schemeClr val="tx2"/>
                </a:solidFill>
              </a:rPr>
              <a:t>πότε θα πραγματοποιηθούν τηλεδιασκέψεις, </a:t>
            </a:r>
            <a:endParaRPr lang="el-GR" sz="1100" dirty="0" smtClean="0">
              <a:solidFill>
                <a:schemeClr val="tx2"/>
              </a:solidFill>
            </a:endParaRPr>
          </a:p>
          <a:p>
            <a:pPr eaLnBrk="1" hangingPunct="1">
              <a:lnSpc>
                <a:spcPct val="150000"/>
              </a:lnSpc>
              <a:buFontTx/>
              <a:buChar char="•"/>
            </a:pPr>
            <a:r>
              <a:rPr lang="el-GR" sz="1100" dirty="0" smtClean="0">
                <a:solidFill>
                  <a:schemeClr val="tx2"/>
                </a:solidFill>
              </a:rPr>
              <a:t>τι </a:t>
            </a:r>
            <a:r>
              <a:rPr lang="el-GR" sz="1100" dirty="0" smtClean="0">
                <a:solidFill>
                  <a:schemeClr val="tx2"/>
                </a:solidFill>
              </a:rPr>
              <a:t>υλικό θα αναρτηθεί κτλ. </a:t>
            </a:r>
          </a:p>
          <a:p>
            <a:pPr>
              <a:lnSpc>
                <a:spcPct val="90000"/>
              </a:lnSpc>
            </a:pPr>
            <a:endParaRPr lang="el-GR" sz="2000" dirty="0" smtClean="0">
              <a:solidFill>
                <a:schemeClr val="tx2"/>
              </a:solidFill>
            </a:endParaRPr>
          </a:p>
        </p:txBody>
      </p:sp>
      <p:sp>
        <p:nvSpPr>
          <p:cNvPr id="75782" name="Rectangle 6"/>
          <p:cNvSpPr>
            <a:spLocks noGrp="1" noChangeArrowheads="1"/>
          </p:cNvSpPr>
          <p:nvPr>
            <p:ph type="body" sz="half" idx="4294967295"/>
          </p:nvPr>
        </p:nvSpPr>
        <p:spPr bwMode="auto">
          <a:xfrm>
            <a:off x="4643438" y="1203325"/>
            <a:ext cx="4038600" cy="3394075"/>
          </a:xfrm>
          <a:prstGeom prst="rect">
            <a:avLst/>
          </a:prstGeom>
          <a:noFill/>
          <a:ln>
            <a:miter lim="800000"/>
            <a:headEnd/>
            <a:tailEnd/>
          </a:ln>
        </p:spPr>
        <p:txBody>
          <a:bodyPr/>
          <a:lstStyle/>
          <a:p>
            <a:pPr eaLnBrk="1" hangingPunct="1">
              <a:lnSpc>
                <a:spcPct val="90000"/>
              </a:lnSpc>
              <a:buFont typeface="Arial" charset="0"/>
              <a:buNone/>
            </a:pPr>
            <a:endParaRPr lang="el-GR" sz="1100" b="1" dirty="0" smtClean="0"/>
          </a:p>
          <a:p>
            <a:pPr eaLnBrk="1" hangingPunct="1">
              <a:lnSpc>
                <a:spcPct val="90000"/>
              </a:lnSpc>
              <a:buFont typeface="Arial" charset="0"/>
              <a:buNone/>
            </a:pPr>
            <a:endParaRPr lang="el-GR" sz="1100" b="1" dirty="0" smtClean="0"/>
          </a:p>
          <a:p>
            <a:pPr eaLnBrk="1" hangingPunct="1">
              <a:lnSpc>
                <a:spcPct val="150000"/>
              </a:lnSpc>
              <a:buFont typeface="Wingdings" pitchFamily="2" charset="2"/>
              <a:buChar char="ü"/>
            </a:pPr>
            <a:r>
              <a:rPr lang="el-GR" sz="1100" b="1" dirty="0" smtClean="0"/>
              <a:t>Ανακοινώσεις του Υπουργείου </a:t>
            </a:r>
            <a:r>
              <a:rPr lang="el-GR" sz="1100" b="1" dirty="0" smtClean="0"/>
              <a:t>Παιδείας, </a:t>
            </a:r>
          </a:p>
          <a:p>
            <a:pPr eaLnBrk="1" hangingPunct="1">
              <a:lnSpc>
                <a:spcPct val="150000"/>
              </a:lnSpc>
              <a:buNone/>
            </a:pPr>
            <a:r>
              <a:rPr lang="el-GR" sz="1100" b="1" dirty="0" smtClean="0"/>
              <a:t>         α</a:t>
            </a:r>
            <a:r>
              <a:rPr lang="el-GR" sz="1100" b="1" dirty="0" smtClean="0"/>
              <a:t>λλά και </a:t>
            </a:r>
            <a:r>
              <a:rPr lang="el-GR" sz="1100" b="1" dirty="0" smtClean="0"/>
              <a:t>των άλλων επίσημων φορέων </a:t>
            </a:r>
            <a:endParaRPr lang="el-GR" sz="1100" b="1" dirty="0" smtClean="0"/>
          </a:p>
          <a:p>
            <a:pPr eaLnBrk="1" hangingPunct="1">
              <a:lnSpc>
                <a:spcPct val="150000"/>
              </a:lnSpc>
              <a:buNone/>
            </a:pPr>
            <a:r>
              <a:rPr lang="el-GR" sz="1100" b="1" dirty="0" smtClean="0"/>
              <a:t> </a:t>
            </a:r>
            <a:r>
              <a:rPr lang="el-GR" sz="1100" b="1" dirty="0" smtClean="0"/>
              <a:t>        </a:t>
            </a:r>
            <a:r>
              <a:rPr lang="el-GR" sz="1100" b="1" dirty="0" smtClean="0"/>
              <a:t>(</a:t>
            </a:r>
            <a:r>
              <a:rPr lang="el-GR" sz="1100" b="1" dirty="0" smtClean="0"/>
              <a:t>ΚΕΣΥ, ΠΕΚΕΣ, ΙΕΠ)</a:t>
            </a:r>
          </a:p>
          <a:p>
            <a:pPr eaLnBrk="1" hangingPunct="1">
              <a:lnSpc>
                <a:spcPct val="150000"/>
              </a:lnSpc>
              <a:buFont typeface="Wingdings" pitchFamily="2" charset="2"/>
              <a:buChar char="ü"/>
            </a:pPr>
            <a:endParaRPr lang="el-GR" sz="1100" dirty="0" smtClean="0"/>
          </a:p>
          <a:p>
            <a:pPr eaLnBrk="1" hangingPunct="1">
              <a:lnSpc>
                <a:spcPct val="150000"/>
              </a:lnSpc>
              <a:buFont typeface="Wingdings" pitchFamily="2" charset="2"/>
              <a:buChar char="ü"/>
            </a:pPr>
            <a:r>
              <a:rPr lang="el-GR" sz="1100" dirty="0" smtClean="0"/>
              <a:t> </a:t>
            </a:r>
            <a:r>
              <a:rPr lang="el-GR" sz="1100" b="1" dirty="0" smtClean="0"/>
              <a:t>Χρήσιμες και σημαντικές πληροφορίες </a:t>
            </a:r>
          </a:p>
          <a:p>
            <a:pPr eaLnBrk="1" hangingPunct="1">
              <a:lnSpc>
                <a:spcPct val="150000"/>
              </a:lnSpc>
              <a:buFont typeface="Wingdings" pitchFamily="2" charset="2"/>
              <a:buNone/>
            </a:pPr>
            <a:r>
              <a:rPr lang="el-GR" sz="1100" b="1" dirty="0" smtClean="0"/>
              <a:t>          και υλικό για τον ιό COVID-19</a:t>
            </a:r>
          </a:p>
          <a:p>
            <a:pPr eaLnBrk="1" hangingPunct="1">
              <a:lnSpc>
                <a:spcPct val="150000"/>
              </a:lnSpc>
              <a:buFont typeface="Wingdings" pitchFamily="2" charset="2"/>
              <a:buNone/>
            </a:pPr>
            <a:endParaRPr lang="el-GR" sz="1100" b="1" dirty="0" smtClean="0"/>
          </a:p>
          <a:p>
            <a:pPr eaLnBrk="1" hangingPunct="1">
              <a:lnSpc>
                <a:spcPct val="150000"/>
              </a:lnSpc>
              <a:buFont typeface="Wingdings" pitchFamily="2" charset="2"/>
              <a:buChar char="ü"/>
            </a:pPr>
            <a:r>
              <a:rPr lang="el-GR" sz="1100" b="1" dirty="0" smtClean="0"/>
              <a:t>Υποστηρικτικό </a:t>
            </a:r>
            <a:r>
              <a:rPr lang="el-GR" sz="1100" b="1" dirty="0" smtClean="0"/>
              <a:t>υλικό (ιστοσελίδες και έντυπα)</a:t>
            </a:r>
          </a:p>
          <a:p>
            <a:pPr eaLnBrk="1" hangingPunct="1">
              <a:lnSpc>
                <a:spcPct val="150000"/>
              </a:lnSpc>
              <a:buFont typeface="Wingdings" pitchFamily="2" charset="2"/>
              <a:buNone/>
            </a:pPr>
            <a:r>
              <a:rPr lang="el-GR" sz="1100" b="1" dirty="0" smtClean="0"/>
              <a:t>         για παράδειγμα από τη Διεύθυνση Δίωξης </a:t>
            </a:r>
            <a:endParaRPr lang="el-GR" sz="1100" b="1" dirty="0" smtClean="0"/>
          </a:p>
          <a:p>
            <a:pPr eaLnBrk="1" hangingPunct="1">
              <a:lnSpc>
                <a:spcPct val="150000"/>
              </a:lnSpc>
              <a:buFont typeface="Wingdings" pitchFamily="2" charset="2"/>
              <a:buNone/>
            </a:pPr>
            <a:r>
              <a:rPr lang="el-GR" sz="1100" b="1" dirty="0" smtClean="0"/>
              <a:t> </a:t>
            </a:r>
            <a:r>
              <a:rPr lang="el-GR" sz="1100" b="1" dirty="0" smtClean="0"/>
              <a:t>        </a:t>
            </a:r>
            <a:r>
              <a:rPr lang="el-GR" sz="1100" b="1" dirty="0" smtClean="0"/>
              <a:t>Ηλεκτρονικού </a:t>
            </a:r>
            <a:r>
              <a:rPr lang="el-GR" sz="1100" b="1" dirty="0" smtClean="0"/>
              <a:t>Εγκλήματος. </a:t>
            </a:r>
          </a:p>
          <a:p>
            <a:pPr>
              <a:lnSpc>
                <a:spcPct val="90000"/>
              </a:lnSpc>
            </a:pPr>
            <a:endParaRPr lang="el-GR" sz="2000" dirty="0" smtClean="0"/>
          </a:p>
        </p:txBody>
      </p:sp>
      <p:pic>
        <p:nvPicPr>
          <p:cNvPr id="75783" name="Picture 31"/>
          <p:cNvPicPr>
            <a:picLocks noChangeAspect="1"/>
          </p:cNvPicPr>
          <p:nvPr/>
        </p:nvPicPr>
        <p:blipFill>
          <a:blip r:embed="rId2" cstate="print"/>
          <a:srcRect/>
          <a:stretch>
            <a:fillRect/>
          </a:stretch>
        </p:blipFill>
        <p:spPr bwMode="auto">
          <a:xfrm>
            <a:off x="0" y="0"/>
            <a:ext cx="1106488" cy="1152525"/>
          </a:xfrm>
          <a:prstGeom prst="rect">
            <a:avLst/>
          </a:prstGeom>
          <a:noFill/>
          <a:ln w="9525">
            <a:noFill/>
            <a:miter lim="800000"/>
            <a:headEnd/>
            <a:tailEnd/>
          </a:ln>
        </p:spPr>
      </p:pic>
      <p:pic>
        <p:nvPicPr>
          <p:cNvPr id="75784" name="Picture 31"/>
          <p:cNvPicPr>
            <a:picLocks noChangeAspect="1"/>
          </p:cNvPicPr>
          <p:nvPr/>
        </p:nvPicPr>
        <p:blipFill>
          <a:blip r:embed="rId2" cstate="print"/>
          <a:srcRect/>
          <a:stretch>
            <a:fillRect/>
          </a:stretch>
        </p:blipFill>
        <p:spPr bwMode="auto">
          <a:xfrm>
            <a:off x="0" y="0"/>
            <a:ext cx="1106488" cy="1152525"/>
          </a:xfrm>
          <a:prstGeom prst="rect">
            <a:avLst/>
          </a:prstGeom>
          <a:noFill/>
          <a:ln w="9525">
            <a:noFill/>
            <a:miter lim="800000"/>
            <a:headEnd/>
            <a:tailEnd/>
          </a:ln>
        </p:spPr>
      </p:pic>
      <p:pic>
        <p:nvPicPr>
          <p:cNvPr id="75785" name="Picture 31"/>
          <p:cNvPicPr>
            <a:picLocks noChangeAspect="1"/>
          </p:cNvPicPr>
          <p:nvPr/>
        </p:nvPicPr>
        <p:blipFill>
          <a:blip r:embed="rId2" cstate="print"/>
          <a:srcRect/>
          <a:stretch>
            <a:fillRect/>
          </a:stretch>
        </p:blipFill>
        <p:spPr bwMode="auto">
          <a:xfrm>
            <a:off x="7943850" y="700088"/>
            <a:ext cx="1104900" cy="11509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468313" y="195263"/>
            <a:ext cx="8229600" cy="857250"/>
          </a:xfrm>
          <a:prstGeom prst="rect">
            <a:avLst/>
          </a:prstGeom>
          <a:noFill/>
          <a:ln>
            <a:miter lim="800000"/>
            <a:headEnd/>
            <a:tailEnd/>
          </a:ln>
        </p:spPr>
        <p:txBody>
          <a:bodyPr/>
          <a:lstStyle/>
          <a:p>
            <a:r>
              <a:rPr lang="el-GR" sz="2800" b="1" smtClean="0"/>
              <a:t>Βασικά χαρακτηριστικά της επικοινωνίας</a:t>
            </a:r>
          </a:p>
        </p:txBody>
      </p:sp>
      <p:sp>
        <p:nvSpPr>
          <p:cNvPr id="77827" name="Rectangle 3"/>
          <p:cNvSpPr>
            <a:spLocks noGrp="1" noChangeArrowheads="1"/>
          </p:cNvSpPr>
          <p:nvPr>
            <p:ph type="body" idx="4294967295"/>
          </p:nvPr>
        </p:nvSpPr>
        <p:spPr bwMode="auto">
          <a:xfrm>
            <a:off x="457200" y="1200150"/>
            <a:ext cx="8229600" cy="3394075"/>
          </a:xfrm>
          <a:prstGeom prst="rect">
            <a:avLst/>
          </a:prstGeom>
          <a:noFill/>
          <a:ln>
            <a:miter lim="800000"/>
            <a:headEnd/>
            <a:tailEnd/>
          </a:ln>
        </p:spPr>
        <p:txBody>
          <a:bodyPr/>
          <a:lstStyle/>
          <a:p>
            <a:pPr algn="ctr" eaLnBrk="1" hangingPunct="1">
              <a:buFont typeface="Arial" charset="0"/>
              <a:buNone/>
            </a:pPr>
            <a:r>
              <a:rPr lang="el-GR" sz="2400" dirty="0" smtClean="0"/>
              <a:t>Στο πλαίσιο της εξ αποστάσεως σχολικής εκπαίδευσης, </a:t>
            </a:r>
          </a:p>
          <a:p>
            <a:pPr algn="ctr" eaLnBrk="1" hangingPunct="1">
              <a:buFont typeface="Arial" charset="0"/>
              <a:buNone/>
            </a:pPr>
            <a:r>
              <a:rPr lang="el-GR" sz="2400" dirty="0" smtClean="0"/>
              <a:t>το κέντρο βάρους της επικοινωνίας μετατοπίζεται</a:t>
            </a:r>
          </a:p>
          <a:p>
            <a:pPr algn="ctr" eaLnBrk="1" hangingPunct="1">
              <a:buFont typeface="Arial" charset="0"/>
              <a:buNone/>
            </a:pPr>
            <a:r>
              <a:rPr lang="el-GR" sz="2400" dirty="0" smtClean="0"/>
              <a:t> </a:t>
            </a:r>
            <a:r>
              <a:rPr lang="el-GR" sz="2400" b="1" u="sng" dirty="0" smtClean="0">
                <a:solidFill>
                  <a:srgbClr val="CC3399"/>
                </a:solidFill>
              </a:rPr>
              <a:t>από την προφορική στη γραπτή επικοινωνία.</a:t>
            </a:r>
          </a:p>
          <a:p>
            <a:pPr algn="ctr" eaLnBrk="1" hangingPunct="1">
              <a:buFont typeface="Arial" charset="0"/>
              <a:buNone/>
            </a:pPr>
            <a:r>
              <a:rPr lang="el-GR" sz="2400" b="1" dirty="0" smtClean="0"/>
              <a:t>Είναι ιδιαίτερα σημαντικό η συνεργασία και η </a:t>
            </a:r>
            <a:endParaRPr lang="el-GR" sz="2400" b="1" dirty="0" smtClean="0"/>
          </a:p>
          <a:p>
            <a:pPr algn="ctr" eaLnBrk="1" hangingPunct="1">
              <a:buFont typeface="Arial" charset="0"/>
              <a:buNone/>
            </a:pPr>
            <a:r>
              <a:rPr lang="el-GR" sz="2400" b="1" dirty="0" smtClean="0"/>
              <a:t>ε</a:t>
            </a:r>
            <a:r>
              <a:rPr lang="el-GR" sz="2400" b="1" dirty="0" smtClean="0"/>
              <a:t>πικοινωνία με </a:t>
            </a:r>
            <a:r>
              <a:rPr lang="el-GR" sz="2400" b="1" dirty="0" smtClean="0"/>
              <a:t>την οικογένεια </a:t>
            </a:r>
          </a:p>
          <a:p>
            <a:pPr algn="ctr" eaLnBrk="1" hangingPunct="1">
              <a:buFont typeface="Arial" charset="0"/>
              <a:buNone/>
            </a:pPr>
            <a:r>
              <a:rPr lang="el-GR" sz="2400" b="1" dirty="0" smtClean="0"/>
              <a:t>να είναι </a:t>
            </a:r>
            <a:r>
              <a:rPr lang="el-GR" sz="2400" b="1" u="sng" dirty="0" smtClean="0">
                <a:solidFill>
                  <a:srgbClr val="00CC00"/>
                </a:solidFill>
              </a:rPr>
              <a:t>ομαλή, αποτελεσματική και χωρίς προβλήματα. </a:t>
            </a:r>
            <a:endParaRPr lang="el-GR" sz="2400" u="sng" dirty="0" smtClean="0">
              <a:solidFill>
                <a:srgbClr val="00CC00"/>
              </a:solidFill>
            </a:endParaRPr>
          </a:p>
          <a:p>
            <a:endParaRPr lang="el-GR" u="sng" dirty="0" smtClean="0">
              <a:solidFill>
                <a:srgbClr val="00CC00"/>
              </a:solidFill>
            </a:endParaRPr>
          </a:p>
        </p:txBody>
      </p:sp>
      <p:pic>
        <p:nvPicPr>
          <p:cNvPr id="77828" name="Picture 31"/>
          <p:cNvPicPr>
            <a:picLocks noChangeAspect="1"/>
          </p:cNvPicPr>
          <p:nvPr/>
        </p:nvPicPr>
        <p:blipFill>
          <a:blip r:embed="rId2" cstate="print"/>
          <a:srcRect/>
          <a:stretch>
            <a:fillRect/>
          </a:stretch>
        </p:blipFill>
        <p:spPr bwMode="auto">
          <a:xfrm>
            <a:off x="3924300" y="4062413"/>
            <a:ext cx="1038225" cy="10810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bwMode="auto">
          <a:xfrm>
            <a:off x="457200" y="206375"/>
            <a:ext cx="8229600" cy="793739"/>
          </a:xfrm>
          <a:prstGeom prst="rect">
            <a:avLst/>
          </a:prstGeom>
          <a:noFill/>
          <a:ln>
            <a:miter lim="800000"/>
            <a:headEnd/>
            <a:tailEnd/>
          </a:ln>
        </p:spPr>
        <p:txBody>
          <a:bodyPr/>
          <a:lstStyle/>
          <a:p>
            <a:r>
              <a:rPr lang="el-GR" sz="2400" b="1" dirty="0" smtClean="0"/>
              <a:t>Επικοινωνία:</a:t>
            </a:r>
            <a:br>
              <a:rPr lang="el-GR" sz="2400" b="1" dirty="0" smtClean="0"/>
            </a:br>
            <a:r>
              <a:rPr lang="el-GR" sz="2400" b="1" dirty="0" smtClean="0"/>
              <a:t> Σταθερή Συστηματική Άμεση</a:t>
            </a:r>
          </a:p>
        </p:txBody>
      </p:sp>
      <p:sp>
        <p:nvSpPr>
          <p:cNvPr id="78851" name="Rectangle 3"/>
          <p:cNvSpPr>
            <a:spLocks noGrp="1" noChangeArrowheads="1"/>
          </p:cNvSpPr>
          <p:nvPr>
            <p:ph type="body" idx="4294967295"/>
          </p:nvPr>
        </p:nvSpPr>
        <p:spPr bwMode="auto">
          <a:xfrm>
            <a:off x="285720" y="1000114"/>
            <a:ext cx="8401080" cy="3594111"/>
          </a:xfrm>
          <a:prstGeom prst="rect">
            <a:avLst/>
          </a:prstGeom>
          <a:noFill/>
          <a:ln>
            <a:miter lim="800000"/>
            <a:headEnd/>
            <a:tailEnd/>
          </a:ln>
        </p:spPr>
        <p:txBody>
          <a:bodyPr/>
          <a:lstStyle/>
          <a:p>
            <a:pPr eaLnBrk="1" hangingPunct="1">
              <a:lnSpc>
                <a:spcPct val="150000"/>
              </a:lnSpc>
              <a:buFont typeface="Wingdings" pitchFamily="2" charset="2"/>
              <a:buChar char="ü"/>
            </a:pPr>
            <a:r>
              <a:rPr lang="el-GR" sz="1700" b="1" dirty="0" smtClean="0"/>
              <a:t>Φιλική, υποστηρικτική καθησυχαστική </a:t>
            </a:r>
            <a:r>
              <a:rPr lang="el-GR" sz="1700" b="1" dirty="0" smtClean="0"/>
              <a:t>επικοινωνία</a:t>
            </a:r>
            <a:endParaRPr lang="el-GR" sz="1700" b="1" dirty="0" smtClean="0"/>
          </a:p>
          <a:p>
            <a:pPr eaLnBrk="1" hangingPunct="1">
              <a:lnSpc>
                <a:spcPct val="150000"/>
              </a:lnSpc>
              <a:buFont typeface="Wingdings" pitchFamily="2" charset="2"/>
              <a:buChar char="ü"/>
            </a:pPr>
            <a:r>
              <a:rPr lang="el-GR" sz="1700" b="1" dirty="0" smtClean="0"/>
              <a:t>Οριοθέτηση</a:t>
            </a:r>
            <a:endParaRPr lang="el-GR" sz="1700" dirty="0" smtClean="0"/>
          </a:p>
          <a:p>
            <a:pPr eaLnBrk="1" hangingPunct="1">
              <a:lnSpc>
                <a:spcPct val="150000"/>
              </a:lnSpc>
              <a:buFont typeface="Wingdings" pitchFamily="2" charset="2"/>
              <a:buChar char="ü"/>
            </a:pPr>
            <a:r>
              <a:rPr lang="el-GR" sz="1700" b="1" dirty="0" smtClean="0"/>
              <a:t>Απλότητα</a:t>
            </a:r>
            <a:endParaRPr lang="el-GR" sz="1700" dirty="0" smtClean="0"/>
          </a:p>
          <a:p>
            <a:pPr eaLnBrk="1" hangingPunct="1">
              <a:lnSpc>
                <a:spcPct val="150000"/>
              </a:lnSpc>
              <a:buFont typeface="Wingdings" pitchFamily="2" charset="2"/>
              <a:buChar char="ü"/>
            </a:pPr>
            <a:r>
              <a:rPr lang="el-GR" sz="1700" b="1" dirty="0" smtClean="0"/>
              <a:t>Σαφήνεια και </a:t>
            </a:r>
            <a:r>
              <a:rPr lang="el-GR" sz="1700" b="1" dirty="0" smtClean="0"/>
              <a:t>συνέπεια</a:t>
            </a:r>
            <a:endParaRPr lang="el-GR" sz="1700" b="1" dirty="0" smtClean="0"/>
          </a:p>
          <a:p>
            <a:pPr eaLnBrk="1" hangingPunct="1">
              <a:lnSpc>
                <a:spcPct val="150000"/>
              </a:lnSpc>
              <a:buFont typeface="Wingdings" pitchFamily="2" charset="2"/>
              <a:buNone/>
            </a:pPr>
            <a:r>
              <a:rPr lang="el-GR" sz="1700" dirty="0" smtClean="0">
                <a:solidFill>
                  <a:srgbClr val="0033CC"/>
                </a:solidFill>
              </a:rPr>
              <a:t>Το </a:t>
            </a:r>
            <a:r>
              <a:rPr lang="el-GR" sz="1700" dirty="0" smtClean="0">
                <a:solidFill>
                  <a:srgbClr val="0033CC"/>
                </a:solidFill>
              </a:rPr>
              <a:t>γνωστικό επίπεδο των γονέων έχει μεγάλες διακυμάνσεις και αποκλίσεις, </a:t>
            </a:r>
            <a:endParaRPr lang="el-GR" sz="1700" dirty="0" smtClean="0">
              <a:solidFill>
                <a:srgbClr val="0033CC"/>
              </a:solidFill>
            </a:endParaRPr>
          </a:p>
          <a:p>
            <a:pPr eaLnBrk="1" hangingPunct="1">
              <a:lnSpc>
                <a:spcPct val="150000"/>
              </a:lnSpc>
              <a:buFont typeface="Wingdings" pitchFamily="2" charset="2"/>
              <a:buNone/>
            </a:pPr>
            <a:r>
              <a:rPr lang="el-GR" sz="1700" dirty="0" smtClean="0">
                <a:solidFill>
                  <a:srgbClr val="0033CC"/>
                </a:solidFill>
              </a:rPr>
              <a:t>οι </a:t>
            </a:r>
            <a:r>
              <a:rPr lang="el-GR" sz="1700" dirty="0" smtClean="0">
                <a:solidFill>
                  <a:srgbClr val="0033CC"/>
                </a:solidFill>
              </a:rPr>
              <a:t>οδηγίες που δίνονται στους γονείς πρέπει να είναι απόλυτα σαφείς, </a:t>
            </a:r>
          </a:p>
          <a:p>
            <a:pPr eaLnBrk="1" hangingPunct="1">
              <a:lnSpc>
                <a:spcPct val="150000"/>
              </a:lnSpc>
              <a:buFont typeface="Wingdings" pitchFamily="2" charset="2"/>
              <a:buNone/>
            </a:pPr>
            <a:r>
              <a:rPr lang="el-GR" sz="1700" dirty="0" smtClean="0">
                <a:solidFill>
                  <a:srgbClr val="0033CC"/>
                </a:solidFill>
              </a:rPr>
              <a:t>συγκεκριμένες και να μην αλλάζουν συνεχώς.</a:t>
            </a:r>
          </a:p>
          <a:p>
            <a:pPr eaLnBrk="1" hangingPunct="1">
              <a:lnSpc>
                <a:spcPct val="150000"/>
              </a:lnSpc>
              <a:buFont typeface="Wingdings" pitchFamily="2" charset="2"/>
              <a:buChar char="ü"/>
            </a:pPr>
            <a:r>
              <a:rPr lang="el-GR" sz="1700" b="1" dirty="0" smtClean="0"/>
              <a:t>Η </a:t>
            </a:r>
            <a:r>
              <a:rPr lang="el-GR" sz="1700" b="1" dirty="0" smtClean="0"/>
              <a:t>συνέπεια </a:t>
            </a:r>
            <a:r>
              <a:rPr lang="el-GR" sz="1700" dirty="0" smtClean="0"/>
              <a:t>είναι ιδιαίτερα σημαντική στη </a:t>
            </a:r>
            <a:r>
              <a:rPr lang="el-GR" sz="1700" dirty="0" smtClean="0"/>
              <a:t>διαμόρφωση του </a:t>
            </a:r>
            <a:r>
              <a:rPr lang="el-GR" sz="1700" dirty="0" smtClean="0"/>
              <a:t>επικοινωνιακού </a:t>
            </a:r>
            <a:endParaRPr lang="el-GR" sz="1700" dirty="0" smtClean="0"/>
          </a:p>
          <a:p>
            <a:pPr eaLnBrk="1" hangingPunct="1">
              <a:lnSpc>
                <a:spcPct val="150000"/>
              </a:lnSpc>
              <a:buNone/>
            </a:pPr>
            <a:r>
              <a:rPr lang="el-GR" sz="1700" dirty="0" smtClean="0"/>
              <a:t> </a:t>
            </a:r>
            <a:r>
              <a:rPr lang="el-GR" sz="1700" dirty="0" smtClean="0"/>
              <a:t>    </a:t>
            </a:r>
            <a:r>
              <a:rPr lang="el-GR" sz="1700" dirty="0" smtClean="0"/>
              <a:t>πλαισίου</a:t>
            </a:r>
            <a:r>
              <a:rPr lang="el-GR" sz="1700" dirty="0" smtClean="0"/>
              <a:t>.</a:t>
            </a:r>
          </a:p>
          <a:p>
            <a:pPr eaLnBrk="1" hangingPunct="1">
              <a:lnSpc>
                <a:spcPct val="150000"/>
              </a:lnSpc>
              <a:buFont typeface="Wingdings" pitchFamily="2" charset="2"/>
              <a:buChar char="ü"/>
            </a:pPr>
            <a:endParaRPr lang="el-GR" sz="1800" dirty="0" smtClean="0"/>
          </a:p>
          <a:p>
            <a:endParaRPr lang="el-GR" sz="1800" dirty="0" smtClean="0"/>
          </a:p>
        </p:txBody>
      </p:sp>
      <p:pic>
        <p:nvPicPr>
          <p:cNvPr id="78852" name="Picture 31"/>
          <p:cNvPicPr>
            <a:picLocks noChangeAspect="1"/>
          </p:cNvPicPr>
          <p:nvPr/>
        </p:nvPicPr>
        <p:blipFill>
          <a:blip r:embed="rId2" cstate="print"/>
          <a:srcRect/>
          <a:stretch>
            <a:fillRect/>
          </a:stretch>
        </p:blipFill>
        <p:spPr bwMode="auto">
          <a:xfrm>
            <a:off x="7667625" y="0"/>
            <a:ext cx="1293813" cy="1347788"/>
          </a:xfrm>
          <a:prstGeom prst="rect">
            <a:avLst/>
          </a:prstGeom>
          <a:noFill/>
          <a:ln w="9525">
            <a:noFill/>
            <a:miter lim="800000"/>
            <a:headEnd/>
            <a:tailEnd/>
          </a:ln>
        </p:spPr>
      </p:pic>
      <p:pic>
        <p:nvPicPr>
          <p:cNvPr id="78853" name="Picture 31"/>
          <p:cNvPicPr>
            <a:picLocks noChangeAspect="1"/>
          </p:cNvPicPr>
          <p:nvPr/>
        </p:nvPicPr>
        <p:blipFill>
          <a:blip r:embed="rId2" cstate="print"/>
          <a:srcRect/>
          <a:stretch>
            <a:fillRect/>
          </a:stretch>
        </p:blipFill>
        <p:spPr bwMode="auto">
          <a:xfrm>
            <a:off x="7850188" y="3795713"/>
            <a:ext cx="1293812" cy="13477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over and End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15A1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2434</TotalTime>
  <Words>550</Words>
  <Application>Microsoft Office PowerPoint</Application>
  <PresentationFormat>Προβολή στην οθόνη (16:9)</PresentationFormat>
  <Paragraphs>126</Paragraphs>
  <Slides>11</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11</vt:i4>
      </vt:variant>
    </vt:vector>
  </HeadingPairs>
  <TitlesOfParts>
    <vt:vector size="14" baseType="lpstr">
      <vt:lpstr>Cover and End Slide Master</vt:lpstr>
      <vt:lpstr>Contents Slide Master</vt:lpstr>
      <vt:lpstr>Section Break Slide Master</vt:lpstr>
      <vt:lpstr>Διαφάνεια 1</vt:lpstr>
      <vt:lpstr>Εξ αποστάσεως Σύγχρονη &amp; Ασύγχρονη Εκπαίδευση. Διευρύνοντας  ακόμη περισσότερο τον ορίζοντα της εκπαίδευσης; </vt:lpstr>
      <vt:lpstr>ΕξΑΕ Σύγχρονη και Ασύγχρονη</vt:lpstr>
      <vt:lpstr>Τι πρέπει να κάνει το σχολείο; </vt:lpstr>
      <vt:lpstr>Τι πρέπει να κάνει το σχολείο; </vt:lpstr>
      <vt:lpstr>ΤΡΟΠΟΙ ΣΥΝΕΡΓΑΣΙΑΣ  ΣΧΟΛΕΙΟΥ - ΟΙΚΟΓΕΝΕΙΑΣ</vt:lpstr>
      <vt:lpstr>Περιεχόμενο επικοινωνίας σχολείου</vt:lpstr>
      <vt:lpstr>Βασικά χαρακτηριστικά της επικοινωνίας</vt:lpstr>
      <vt:lpstr>Επικοινωνία:  Σταθερή Συστηματική Άμεση</vt:lpstr>
      <vt:lpstr>ΕξΑΕ και οικογένεια</vt:lpstr>
      <vt:lpstr>Στην τωρινή δύσκολη συνθήκη, αλλά κι ευρύτερα στο πλαίσιο  της ΕξΑΕ που λειτουργεί συμπληρωματικά στη συμβατική εκπαίδευση,  υπάρχει ο θετικός παράγοντας ότι εκπαιδευτικοί και μαθητές έχουν ήδη πολλές εμπειρίες πρόσωπο με πρόσωπο επικοινωνίας.  Υπάρχουν ήδη ανεπτυγμένοι κώδικες επικοινωνίας, επικοινωνιακά κανάλια ήδη εξεργασμένα.  Έπειτα όμως από ένα διάστημα αναγκαστικής και απότομης διακοπής, αλλά και μετά από κάθε διακοπή του συνεχούς της εκπαιδευτικής  διαδικασίας, προκύπτει η ανάγκη επανεκκίνησης κι ενεργοποίησης  εκ νέου των επικοινωνιακών διαύλων, αφού μάλιστα η επικοινωνία πια γίνεται σε πλαίσιο υποστηριζόμενο από την τεχνολογία.</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hp</cp:lastModifiedBy>
  <cp:revision>150</cp:revision>
  <dcterms:created xsi:type="dcterms:W3CDTF">2016-12-05T23:26:54Z</dcterms:created>
  <dcterms:modified xsi:type="dcterms:W3CDTF">2020-10-14T06:08:08Z</dcterms:modified>
</cp:coreProperties>
</file>